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52"/>
  </p:notesMasterIdLst>
  <p:sldIdLst>
    <p:sldId id="285" r:id="rId5"/>
    <p:sldId id="257" r:id="rId6"/>
    <p:sldId id="402" r:id="rId7"/>
    <p:sldId id="421" r:id="rId8"/>
    <p:sldId id="399" r:id="rId9"/>
    <p:sldId id="414" r:id="rId10"/>
    <p:sldId id="400" r:id="rId11"/>
    <p:sldId id="397" r:id="rId12"/>
    <p:sldId id="426" r:id="rId13"/>
    <p:sldId id="428" r:id="rId14"/>
    <p:sldId id="427" r:id="rId15"/>
    <p:sldId id="425" r:id="rId16"/>
    <p:sldId id="423" r:id="rId17"/>
    <p:sldId id="424" r:id="rId18"/>
    <p:sldId id="429" r:id="rId19"/>
    <p:sldId id="430" r:id="rId20"/>
    <p:sldId id="422" r:id="rId21"/>
    <p:sldId id="431" r:id="rId22"/>
    <p:sldId id="432" r:id="rId23"/>
    <p:sldId id="419" r:id="rId24"/>
    <p:sldId id="406" r:id="rId25"/>
    <p:sldId id="407" r:id="rId26"/>
    <p:sldId id="433" r:id="rId27"/>
    <p:sldId id="409" r:id="rId28"/>
    <p:sldId id="434" r:id="rId29"/>
    <p:sldId id="418" r:id="rId30"/>
    <p:sldId id="435" r:id="rId31"/>
    <p:sldId id="436" r:id="rId32"/>
    <p:sldId id="437" r:id="rId33"/>
    <p:sldId id="438" r:id="rId34"/>
    <p:sldId id="439" r:id="rId35"/>
    <p:sldId id="440" r:id="rId36"/>
    <p:sldId id="441" r:id="rId37"/>
    <p:sldId id="442" r:id="rId38"/>
    <p:sldId id="443" r:id="rId39"/>
    <p:sldId id="444" r:id="rId40"/>
    <p:sldId id="445" r:id="rId41"/>
    <p:sldId id="274" r:id="rId42"/>
    <p:sldId id="284" r:id="rId43"/>
    <p:sldId id="291" r:id="rId44"/>
    <p:sldId id="446" r:id="rId45"/>
    <p:sldId id="447" r:id="rId46"/>
    <p:sldId id="448" r:id="rId47"/>
    <p:sldId id="449" r:id="rId48"/>
    <p:sldId id="450" r:id="rId49"/>
    <p:sldId id="451" r:id="rId50"/>
    <p:sldId id="411"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735"/>
    <a:srgbClr val="4F81BD"/>
    <a:srgbClr val="FFF8AE"/>
    <a:srgbClr val="FFFFFF"/>
    <a:srgbClr val="414042"/>
    <a:srgbClr val="F2F4F4"/>
    <a:srgbClr val="595A5D"/>
    <a:srgbClr val="DCDCDC"/>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23" autoAdjust="0"/>
    <p:restoredTop sz="65693" autoAdjust="0"/>
  </p:normalViewPr>
  <p:slideViewPr>
    <p:cSldViewPr snapToGrid="0" showGuides="1">
      <p:cViewPr varScale="1">
        <p:scale>
          <a:sx n="175" d="100"/>
          <a:sy n="175" d="100"/>
        </p:scale>
        <p:origin x="624" y="16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2/14/19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634039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forward pass, Batch Normalization normalize </a:t>
            </a:r>
            <a:r>
              <a:rPr lang="en-US" sz="1200" kern="1200" dirty="0">
                <a:solidFill>
                  <a:schemeClr val="tx1"/>
                </a:solidFill>
                <a:effectLst/>
                <a:latin typeface="+mn-lt"/>
                <a:ea typeface="+mn-ea"/>
                <a:cs typeface="+mn-cs"/>
              </a:rPr>
              <a:t>the data within a mini-batch to have zero-mean and unit-variance, then scale and shift</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the data</a:t>
            </a:r>
            <a:r>
              <a:rPr lang="en-US" sz="1200" kern="1200" dirty="0">
                <a:solidFill>
                  <a:schemeClr val="tx1"/>
                </a:solidFill>
                <a:effectLst/>
                <a:latin typeface="+mn-lt"/>
                <a:ea typeface="+mn-ea"/>
                <a:cs typeface="+mn-cs"/>
              </a:rPr>
              <a:t>. </a:t>
            </a:r>
            <a:endParaRPr lang="en-US" dirty="0">
              <a:effectLst/>
            </a:endParaRPr>
          </a:p>
        </p:txBody>
      </p:sp>
      <p:sp>
        <p:nvSpPr>
          <p:cNvPr id="4" name="Slide Number Placeholder 3"/>
          <p:cNvSpPr>
            <a:spLocks noGrp="1"/>
          </p:cNvSpPr>
          <p:nvPr>
            <p:ph type="sldNum" sz="quarter" idx="10"/>
          </p:nvPr>
        </p:nvSpPr>
        <p:spPr/>
        <p:txBody>
          <a:bodyPr/>
          <a:lstStyle/>
          <a:p>
            <a:fld id="{3BB0CA75-01E0-D14A-9C47-923AFAAEB6F5}" type="slidenum">
              <a:rPr lang="en-US" smtClean="0"/>
              <a:t>38</a:t>
            </a:fld>
            <a:endParaRPr lang="en-US"/>
          </a:p>
        </p:txBody>
      </p:sp>
    </p:spTree>
    <p:extLst>
      <p:ext uri="{BB962C8B-B14F-4D97-AF65-F5344CB8AC3E}">
        <p14:creationId xmlns:p14="http://schemas.microsoft.com/office/powerpoint/2010/main" val="2372058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Concurrent work also implemented Synchronized Batch Norm, by first calculating the global mean and then the variance, which requires synchronizing twice in each iteration. </a:t>
            </a:r>
          </a:p>
        </p:txBody>
      </p:sp>
      <p:sp>
        <p:nvSpPr>
          <p:cNvPr id="4" name="Slide Number Placeholder 3"/>
          <p:cNvSpPr>
            <a:spLocks noGrp="1"/>
          </p:cNvSpPr>
          <p:nvPr>
            <p:ph type="sldNum" sz="quarter" idx="10"/>
          </p:nvPr>
        </p:nvSpPr>
        <p:spPr/>
        <p:txBody>
          <a:bodyPr/>
          <a:lstStyle/>
          <a:p>
            <a:fld id="{3BB0CA75-01E0-D14A-9C47-923AFAAEB6F5}" type="slidenum">
              <a:rPr lang="en-US" smtClean="0"/>
              <a:t>39</a:t>
            </a:fld>
            <a:endParaRPr lang="en-US"/>
          </a:p>
        </p:txBody>
      </p:sp>
    </p:spTree>
    <p:extLst>
      <p:ext uri="{BB962C8B-B14F-4D97-AF65-F5344CB8AC3E}">
        <p14:creationId xmlns:p14="http://schemas.microsoft.com/office/powerpoint/2010/main" val="339421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Concurrent work also implemented Synchronized Batch Norm, by first calculating the global mean and then the variance, which requires synchronizing twice in each iteration. Instead,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t>
            </a:r>
            <a:r>
              <a:rPr lang="en-US" dirty="0" err="1"/>
              <a:t>implementating</a:t>
            </a:r>
            <a:r>
              <a:rPr lang="en-US" dirty="0"/>
              <a:t> synchronized </a:t>
            </a:r>
            <a:r>
              <a:rPr lang="en-US" dirty="0" err="1"/>
              <a:t>BatchNorm</a:t>
            </a:r>
            <a:r>
              <a:rPr lang="en-US" dirty="0"/>
              <a:t>, We first calculating the sum of the input x and sum of x^2 in each device and applying all reduce operation to get global sums. Then we can calculate the global mean and variance using the equation on the left and continue the forward pass.</a:t>
            </a:r>
          </a:p>
          <a:p>
            <a:r>
              <a:rPr lang="en-US" dirty="0"/>
              <a:t>Similarly, we synchronize the gradient of sum of x and sum of x^2 during the backpropagation. This implementation is simple and only synchronize one time in each iteration. </a:t>
            </a:r>
          </a:p>
          <a:p>
            <a:r>
              <a:rPr lang="en-US" dirty="0"/>
              <a:t>This Sync Once implementation has been included in MXNet (the only official support in deep learning toolkit), used in </a:t>
            </a:r>
            <a:r>
              <a:rPr lang="en-US" dirty="0" err="1"/>
              <a:t>GluonCV</a:t>
            </a:r>
            <a:r>
              <a:rPr lang="en-US" dirty="0"/>
              <a:t>.</a:t>
            </a:r>
          </a:p>
        </p:txBody>
      </p:sp>
      <p:sp>
        <p:nvSpPr>
          <p:cNvPr id="4" name="Slide Number Placeholder 3"/>
          <p:cNvSpPr>
            <a:spLocks noGrp="1"/>
          </p:cNvSpPr>
          <p:nvPr>
            <p:ph type="sldNum" sz="quarter" idx="10"/>
          </p:nvPr>
        </p:nvSpPr>
        <p:spPr/>
        <p:txBody>
          <a:bodyPr/>
          <a:lstStyle/>
          <a:p>
            <a:fld id="{3BB0CA75-01E0-D14A-9C47-923AFAAEB6F5}" type="slidenum">
              <a:rPr lang="en-US" smtClean="0"/>
              <a:t>40</a:t>
            </a:fld>
            <a:endParaRPr lang="en-US"/>
          </a:p>
        </p:txBody>
      </p:sp>
    </p:spTree>
    <p:extLst>
      <p:ext uri="{BB962C8B-B14F-4D97-AF65-F5344CB8AC3E}">
        <p14:creationId xmlns:p14="http://schemas.microsoft.com/office/powerpoint/2010/main" val="3839592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Spatial invariant representation, such that it can generalize to other spatial locations when learned from a finite variations from the training data.</a:t>
            </a:r>
          </a:p>
        </p:txBody>
      </p:sp>
      <p:sp>
        <p:nvSpPr>
          <p:cNvPr id="4" name="Slide Number Placeholder 3"/>
          <p:cNvSpPr>
            <a:spLocks noGrp="1"/>
          </p:cNvSpPr>
          <p:nvPr>
            <p:ph type="sldNum" sz="quarter" idx="5"/>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917864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network can learn some </a:t>
            </a:r>
            <a:r>
              <a:rPr lang="en-US" dirty="0" err="1"/>
              <a:t>corelations</a:t>
            </a:r>
            <a:r>
              <a:rPr lang="en-US" dirty="0"/>
              <a:t>, but cannot leverage that smartly.</a:t>
            </a:r>
          </a:p>
          <a:p>
            <a:r>
              <a:rPr lang="en-US" dirty="0"/>
              <a:t>1. receptive field size, input image, but lower level </a:t>
            </a:r>
            <a:r>
              <a:rPr lang="en-US" dirty="0" err="1"/>
              <a:t>featuremap</a:t>
            </a:r>
            <a:r>
              <a:rPr lang="en-US" dirty="0"/>
              <a:t> contains less semantic information. </a:t>
            </a:r>
          </a:p>
          <a:p>
            <a:r>
              <a:rPr lang="en-US" dirty="0"/>
              <a:t>2. Spatial sensitive representation</a:t>
            </a:r>
          </a:p>
          <a:p>
            <a:r>
              <a:rPr lang="en-US" dirty="0"/>
              <a:t>We discuss this in a recent paper will be available on </a:t>
            </a:r>
            <a:r>
              <a:rPr lang="en-US" dirty="0" err="1"/>
              <a:t>arXiv</a:t>
            </a:r>
            <a:r>
              <a:rPr lang="en-US" dirty="0"/>
              <a:t> after legal approval.</a:t>
            </a:r>
          </a:p>
          <a:p>
            <a:r>
              <a:rPr lang="en-US" dirty="0"/>
              <a:t>The method will be provided in </a:t>
            </a:r>
            <a:r>
              <a:rPr lang="en-US" dirty="0" err="1"/>
              <a:t>GluonCV</a:t>
            </a:r>
            <a:r>
              <a:rPr lang="en-US" dirty="0"/>
              <a:t> upon publication.</a:t>
            </a:r>
          </a:p>
        </p:txBody>
      </p:sp>
      <p:sp>
        <p:nvSpPr>
          <p:cNvPr id="4" name="Slide Number Placeholder 3"/>
          <p:cNvSpPr>
            <a:spLocks noGrp="1"/>
          </p:cNvSpPr>
          <p:nvPr>
            <p:ph type="sldNum" sz="quarter" idx="5"/>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425169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MS</a:t>
            </a:r>
            <a:r>
              <a:rPr lang="zh-CN" altLang="en-US" dirty="0"/>
              <a:t> </a:t>
            </a:r>
            <a:r>
              <a:rPr lang="en-US" altLang="zh-CN" dirty="0"/>
              <a:t>COCO</a:t>
            </a:r>
            <a:r>
              <a:rPr lang="zh-CN" altLang="en-US" dirty="0"/>
              <a:t> </a:t>
            </a:r>
            <a:r>
              <a:rPr lang="en-US" altLang="zh-CN" dirty="0"/>
              <a:t>-&gt;</a:t>
            </a:r>
            <a:r>
              <a:rPr lang="zh-CN" altLang="en-US" dirty="0"/>
              <a:t> </a:t>
            </a:r>
            <a:r>
              <a:rPr lang="en-US" altLang="zh-CN" dirty="0"/>
              <a:t>Pascal</a:t>
            </a:r>
            <a:r>
              <a:rPr lang="zh-CN" altLang="en-US" dirty="0"/>
              <a:t> </a:t>
            </a:r>
            <a:r>
              <a:rPr lang="en-US" altLang="zh-CN" dirty="0"/>
              <a:t>VOC</a:t>
            </a:r>
            <a:r>
              <a:rPr lang="zh-CN" altLang="en-US" dirty="0"/>
              <a:t> </a:t>
            </a:r>
            <a:r>
              <a:rPr lang="en-US" altLang="zh-CN" dirty="0"/>
              <a:t>Augmented</a:t>
            </a:r>
            <a:r>
              <a:rPr lang="zh-CN" altLang="en-US" dirty="0"/>
              <a:t> </a:t>
            </a:r>
            <a:r>
              <a:rPr lang="en-US" altLang="zh-CN" dirty="0"/>
              <a:t>-&gt;</a:t>
            </a:r>
            <a:r>
              <a:rPr lang="zh-CN" altLang="en-US" dirty="0"/>
              <a:t> </a:t>
            </a:r>
            <a:r>
              <a:rPr lang="en-US" altLang="zh-CN" dirty="0"/>
              <a:t>Pascal</a:t>
            </a:r>
            <a:r>
              <a:rPr lang="zh-CN" altLang="en-US" dirty="0"/>
              <a:t> </a:t>
            </a:r>
            <a:r>
              <a:rPr lang="en-US" altLang="zh-CN" dirty="0"/>
              <a:t>VOC</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2089604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96602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algorithm for </a:t>
            </a:r>
            <a:r>
              <a:rPr lang="en-US" dirty="0" err="1"/>
              <a:t>seg</a:t>
            </a:r>
            <a:r>
              <a:rPr lang="en-US" dirty="0"/>
              <a:t>, which every SOTA algorithm builds on it. Only conv layer, translation equivariant. </a:t>
            </a:r>
          </a:p>
          <a:p>
            <a:r>
              <a:rPr lang="en-US" dirty="0" err="1"/>
              <a:t>Alexnet</a:t>
            </a:r>
            <a:r>
              <a:rPr lang="en-US" dirty="0"/>
              <a:t>. FC=&gt; 1x1 convolution , feed larger input image =&gt; a prediction map, corresponding to the </a:t>
            </a:r>
          </a:p>
          <a:p>
            <a:r>
              <a:rPr lang="en-US" dirty="0" err="1"/>
              <a:t>ResNet</a:t>
            </a:r>
            <a:r>
              <a:rPr lang="en-US" dirty="0"/>
              <a:t>, easier, </a:t>
            </a:r>
            <a:r>
              <a:rPr lang="en-US" dirty="0" err="1"/>
              <a:t>rm</a:t>
            </a:r>
            <a:r>
              <a:rPr lang="en-US" dirty="0"/>
              <a:t> the global pooling layer and change the </a:t>
            </a:r>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1170567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Motivation/visualize why it works</a:t>
            </a:r>
          </a:p>
          <a:p>
            <a:r>
              <a:rPr lang="en-US" dirty="0"/>
              <a:t>FCN =&gt; sliding </a:t>
            </a:r>
            <a:r>
              <a:rPr lang="en-US" dirty="0" err="1"/>
              <a:t>widnow</a:t>
            </a:r>
            <a:r>
              <a:rPr lang="en-US" dirty="0"/>
              <a:t>, preserves the spatial location</a:t>
            </a:r>
          </a:p>
          <a:p>
            <a:r>
              <a:rPr lang="en-US" dirty="0"/>
              <a:t>The FC layer, which is a linear operation, which is interchangeable with the previous global pooling layer. </a:t>
            </a:r>
          </a:p>
          <a:p>
            <a:r>
              <a:rPr lang="en-US" dirty="0"/>
              <a:t>The FC before the </a:t>
            </a:r>
            <a:r>
              <a:rPr lang="en-US" dirty="0" err="1"/>
              <a:t>softmax</a:t>
            </a:r>
            <a:r>
              <a:rPr lang="en-US" dirty="0"/>
              <a:t> layer, acts as a linear classifier. </a:t>
            </a:r>
          </a:p>
        </p:txBody>
      </p:sp>
      <p:sp>
        <p:nvSpPr>
          <p:cNvPr id="4" name="Slide Number Placeholder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07813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Featuremap</a:t>
            </a:r>
            <a:r>
              <a:rPr lang="en-US" dirty="0"/>
              <a:t> is </a:t>
            </a:r>
            <a:r>
              <a:rPr lang="en-US" dirty="0" err="1"/>
              <a:t>downsampled</a:t>
            </a:r>
            <a:r>
              <a:rPr lang="en-US" dirty="0"/>
              <a:t> </a:t>
            </a:r>
          </a:p>
        </p:txBody>
      </p:sp>
      <p:sp>
        <p:nvSpPr>
          <p:cNvPr id="4" name="Slide Number Placeholder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4079885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Decoder is used in FCN, but modern algorithm typically use dilated conv instead</a:t>
            </a:r>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341399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What is dilated/</a:t>
            </a:r>
            <a:r>
              <a:rPr lang="en-US" dirty="0" err="1"/>
              <a:t>atrous</a:t>
            </a:r>
            <a:r>
              <a:rPr lang="en-US" dirty="0"/>
              <a:t> convolution?</a:t>
            </a:r>
          </a:p>
          <a:p>
            <a:r>
              <a:rPr lang="en-US" dirty="0"/>
              <a:t>As you may be very familiar with, it adds zeros in between of the original weights</a:t>
            </a:r>
          </a:p>
          <a:p>
            <a:endParaRPr lang="en-US" dirty="0"/>
          </a:p>
          <a:p>
            <a:r>
              <a:rPr lang="en-US" dirty="0"/>
              <a:t>2. What is the effect of </a:t>
            </a:r>
            <a:r>
              <a:rPr lang="en-US" dirty="0" err="1"/>
              <a:t>dialted</a:t>
            </a:r>
            <a:r>
              <a:rPr lang="en-US" dirty="0"/>
              <a:t> convolution and how it is used in the pre-trained base network for semantic segmentation?</a:t>
            </a:r>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132984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What is the effect of </a:t>
            </a:r>
            <a:r>
              <a:rPr lang="en-US" dirty="0" err="1"/>
              <a:t>dialted</a:t>
            </a:r>
            <a:r>
              <a:rPr lang="en-US" dirty="0"/>
              <a:t> convolution and how it is used for semantic segmentation? Postpone the stride operation. </a:t>
            </a:r>
          </a:p>
          <a:p>
            <a:r>
              <a:rPr lang="en-US" dirty="0"/>
              <a:t>   Think about the stride as a individual operation. </a:t>
            </a:r>
          </a:p>
          <a:p>
            <a:r>
              <a:rPr lang="en-US" dirty="0"/>
              <a:t>  Two consequent convolutions, while the first convolution layer has a stride of 2, which can be considered as two stride-1 convolutional layers with a stride operation in the middle</a:t>
            </a:r>
          </a:p>
          <a:p>
            <a:r>
              <a:rPr lang="en-US" dirty="0"/>
              <a:t>  If we wanted to avoid the </a:t>
            </a:r>
            <a:r>
              <a:rPr lang="en-US" dirty="0" err="1"/>
              <a:t>downsampling</a:t>
            </a:r>
            <a:r>
              <a:rPr lang="en-US" dirty="0"/>
              <a:t> introduced by stride operation. We can first swap the stride operation with the 2</a:t>
            </a:r>
            <a:r>
              <a:rPr lang="en-US" baseline="30000" dirty="0"/>
              <a:t>nd</a:t>
            </a:r>
            <a:r>
              <a:rPr lang="en-US" dirty="0"/>
              <a:t> conv layer. Therefore, we get 2 times larger intermediate </a:t>
            </a:r>
            <a:r>
              <a:rPr lang="en-US" dirty="0" err="1"/>
              <a:t>featuremap</a:t>
            </a:r>
            <a:r>
              <a:rPr lang="en-US" dirty="0"/>
              <a:t>. We need to increase the dilation rate by two for the following layers. </a:t>
            </a:r>
          </a:p>
          <a:p>
            <a:r>
              <a:rPr lang="en-US" dirty="0"/>
              <a:t>3. How does dilated network strategy works?</a:t>
            </a:r>
          </a:p>
          <a:p>
            <a:r>
              <a:rPr lang="en-US" dirty="0"/>
              <a:t>  moving the stride operations to all the way back to the end of the network and then removed</a:t>
            </a:r>
          </a:p>
          <a:p>
            <a:pPr marL="742950" lvl="1" indent="0">
              <a:buFont typeface="Arial" panose="020B0604020202020204" pitchFamily="34" charset="0"/>
              <a:buNone/>
            </a:pPr>
            <a:r>
              <a:rPr lang="en-US" dirty="0"/>
              <a:t>How to dilate </a:t>
            </a:r>
            <a:r>
              <a:rPr lang="en-US" dirty="0" err="1"/>
              <a:t>ResNet</a:t>
            </a:r>
            <a:r>
              <a:rPr lang="en-US" dirty="0"/>
              <a:t>? </a:t>
            </a:r>
            <a:r>
              <a:rPr lang="en-US" dirty="0" err="1"/>
              <a:t>Strdide</a:t>
            </a:r>
            <a:r>
              <a:rPr lang="en-US" dirty="0"/>
              <a:t> 2=&gt; 1, increase the dilation rate by two for the layers after that </a:t>
            </a:r>
            <a:r>
              <a:rPr lang="en-US" dirty="0" err="1"/>
              <a:t>strided</a:t>
            </a:r>
            <a:r>
              <a:rPr lang="en-US" dirty="0"/>
              <a:t> convolution. 1</a:t>
            </a:r>
            <a:r>
              <a:rPr lang="en-US" baseline="30000" dirty="0"/>
              <a:t>st</a:t>
            </a:r>
            <a:r>
              <a:rPr lang="en-US" dirty="0"/>
              <a:t> block in each stage.</a:t>
            </a:r>
          </a:p>
          <a:p>
            <a:pPr marL="1085850" lvl="1" indent="-342900">
              <a:buFont typeface="Arial" panose="020B0604020202020204" pitchFamily="34" charset="0"/>
              <a:buChar char="•"/>
            </a:pPr>
            <a:endParaRPr lang="en-US" altLang="zh-CN" dirty="0"/>
          </a:p>
          <a:p>
            <a:pPr marL="1085850" lvl="1" indent="-342900">
              <a:buFont typeface="Arial" panose="020B0604020202020204" pitchFamily="34" charset="0"/>
              <a:buChar char="•"/>
            </a:pPr>
            <a:r>
              <a:rPr lang="en-US" altLang="zh-CN" dirty="0"/>
              <a:t>Keep</a:t>
            </a:r>
            <a:r>
              <a:rPr lang="zh-CN" altLang="en-US" dirty="0"/>
              <a:t> </a:t>
            </a:r>
            <a:r>
              <a:rPr lang="en-US" altLang="zh-CN" dirty="0"/>
              <a:t>feature</a:t>
            </a:r>
            <a:r>
              <a:rPr lang="zh-CN" altLang="en-US" dirty="0"/>
              <a:t> </a:t>
            </a:r>
            <a:r>
              <a:rPr lang="en-US" altLang="zh-CN" dirty="0"/>
              <a:t>map</a:t>
            </a:r>
            <a:r>
              <a:rPr lang="zh-CN" altLang="en-US" dirty="0"/>
              <a:t> </a:t>
            </a:r>
            <a:r>
              <a:rPr lang="en-US" altLang="zh-CN" dirty="0"/>
              <a:t>size</a:t>
            </a:r>
            <a:endParaRPr lang="en-US" dirty="0"/>
          </a:p>
          <a:p>
            <a:pPr marL="1085850" lvl="1" indent="-342900">
              <a:buFont typeface="Arial" panose="020B0604020202020204" pitchFamily="34" charset="0"/>
              <a:buChar char="•"/>
            </a:pPr>
            <a:r>
              <a:rPr lang="en-US" dirty="0"/>
              <a:t>Pre</a:t>
            </a:r>
            <a:r>
              <a:rPr lang="en-US" altLang="zh-CN" dirty="0"/>
              <a:t>serve semantic</a:t>
            </a:r>
            <a:r>
              <a:rPr lang="zh-CN" altLang="en-US" dirty="0"/>
              <a:t> </a:t>
            </a:r>
            <a:r>
              <a:rPr lang="en-US" altLang="zh-CN" dirty="0"/>
              <a:t>information</a:t>
            </a:r>
            <a:r>
              <a:rPr lang="zh-CN" altLang="en-US" dirty="0"/>
              <a:t> </a:t>
            </a:r>
            <a:endParaRPr lang="en-US" altLang="zh-CN" dirty="0"/>
          </a:p>
          <a:p>
            <a:pPr marL="1085850" lvl="1" indent="-342900">
              <a:buFont typeface="Arial" panose="020B0604020202020204" pitchFamily="34" charset="0"/>
              <a:buChar char="•"/>
            </a:pPr>
            <a:r>
              <a:rPr lang="en-US" altLang="zh-CN" dirty="0"/>
              <a:t>Larger</a:t>
            </a:r>
            <a:r>
              <a:rPr lang="zh-CN" altLang="en-US" dirty="0"/>
              <a:t> </a:t>
            </a:r>
            <a:r>
              <a:rPr lang="en-US" altLang="zh-CN" dirty="0"/>
              <a:t>reception</a:t>
            </a:r>
            <a:r>
              <a:rPr lang="zh-CN" altLang="en-US" dirty="0"/>
              <a:t> </a:t>
            </a:r>
            <a:r>
              <a:rPr lang="en-US" altLang="zh-CN" dirty="0"/>
              <a:t>field</a:t>
            </a:r>
            <a:endParaRPr lang="en-US" dirty="0"/>
          </a:p>
          <a:p>
            <a:r>
              <a:rPr lang="en-US" dirty="0"/>
              <a:t>API available</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3632970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computation complexity and GPU memory usage, due to the enlarged </a:t>
            </a:r>
            <a:r>
              <a:rPr lang="en-US" dirty="0" err="1"/>
              <a:t>featuremap</a:t>
            </a:r>
            <a:r>
              <a:rPr lang="en-US" dirty="0"/>
              <a:t> size. Quadratically with respect to the dilation rate</a:t>
            </a:r>
          </a:p>
          <a:p>
            <a:endParaRPr lang="en-US" dirty="0"/>
          </a:p>
          <a:p>
            <a:r>
              <a:rPr lang="en-US" dirty="0"/>
              <a:t>=&gt; BN</a:t>
            </a:r>
          </a:p>
        </p:txBody>
      </p:sp>
      <p:sp>
        <p:nvSpPr>
          <p:cNvPr id="4" name="Slide Number Placeholder 3"/>
          <p:cNvSpPr>
            <a:spLocks noGrp="1"/>
          </p:cNvSpPr>
          <p:nvPr>
            <p:ph type="sldNum" sz="quarter" idx="5"/>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40002184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719" y="-113413"/>
            <a:ext cx="9291740" cy="5256913"/>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0" i="0" baseline="0">
                <a:latin typeface="Noto Sans CJK JP Bold" panose="020B0500000000000000" pitchFamily="34" charset="-128"/>
                <a:ea typeface="Noto Sans CJK JP Bold" panose="020B0500000000000000" pitchFamily="34" charset="-128"/>
              </a:defRPr>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a:t>Edit Master text styles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9651"/>
            <a:ext cx="971555" cy="582933"/>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07" y="-7089"/>
            <a:ext cx="9279213" cy="5249826"/>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i="0" cap="none">
                <a:latin typeface="Noto Sans CJK JP Bold" panose="020B0500000000000000" pitchFamily="34" charset="-128"/>
                <a:ea typeface="Noto Sans CJK JP Bold" panose="020B0500000000000000" pitchFamily="34" charset="-128"/>
              </a:defRPr>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i="0" cap="none">
                <a:solidFill>
                  <a:srgbClr val="414042"/>
                </a:solidFill>
                <a:latin typeface="Noto Sans CJK JP Bold" panose="020B0500000000000000" pitchFamily="34" charset="-128"/>
                <a:ea typeface="Noto Sans CJK JP Bold" panose="020B0500000000000000" pitchFamily="34" charset="-128"/>
              </a:defRPr>
            </a:lvl1pPr>
          </a:lstStyle>
          <a:p>
            <a:r>
              <a:rPr lang="en-US"/>
              <a:t>Click to edit Master title style</a:t>
            </a:r>
            <a:endParaRPr lang="en-US" dirty="0"/>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rgbClr val="414042"/>
                </a:solidFill>
              </a:defRPr>
            </a:lvl1pPr>
            <a:lvl2pPr>
              <a:defRPr sz="2000">
                <a:solidFill>
                  <a:srgbClr val="414042"/>
                </a:solidFill>
              </a:defRPr>
            </a:lvl2pPr>
            <a:lvl3pPr>
              <a:defRPr sz="1600">
                <a:solidFill>
                  <a:srgbClr val="414042"/>
                </a:solidFill>
              </a:defRPr>
            </a:lvl3pPr>
            <a:lvl4pPr>
              <a:defRPr sz="1600">
                <a:solidFill>
                  <a:srgbClr val="414042"/>
                </a:solidFill>
              </a:defRPr>
            </a:lvl4pPr>
            <a:lvl5pPr>
              <a:defRPr sz="1600">
                <a:solidFill>
                  <a:srgbClr val="414042"/>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rgbClr val="414042"/>
                </a:solidFill>
              </a:defRPr>
            </a:lvl1pPr>
            <a:lvl2pPr>
              <a:defRPr sz="2000">
                <a:solidFill>
                  <a:srgbClr val="414042"/>
                </a:solidFill>
              </a:defRPr>
            </a:lvl2pPr>
            <a:lvl3pPr>
              <a:defRPr sz="1600">
                <a:solidFill>
                  <a:srgbClr val="414042"/>
                </a:solidFill>
              </a:defRPr>
            </a:lvl3pPr>
            <a:lvl4pPr>
              <a:defRPr sz="1600">
                <a:solidFill>
                  <a:srgbClr val="414042"/>
                </a:solidFill>
              </a:defRPr>
            </a:lvl4pPr>
            <a:lvl5pPr>
              <a:defRPr sz="1600">
                <a:solidFill>
                  <a:srgbClr val="414042"/>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i="0">
                <a:latin typeface="Noto Sans CJK JP Bold" panose="020B0500000000000000" pitchFamily="34" charset="-128"/>
                <a:ea typeface="Noto Sans CJK JP Bold" panose="020B0500000000000000"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i="0">
                <a:latin typeface="Noto Sans CJK JP Bold" panose="020B0500000000000000" pitchFamily="34" charset="-128"/>
                <a:ea typeface="Noto Sans CJK JP Bold" panose="020B0500000000000000"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rgbClr val="414042"/>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rgbClr val="414042"/>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rgbClr val="414042"/>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rgbClr val="414042"/>
                </a:solidFill>
              </a:defRPr>
            </a:lvl1pPr>
          </a:lstStyle>
          <a:p>
            <a:r>
              <a:rPr lang="en-US"/>
              <a:t>Click icon to add picture</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414042"/>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414042"/>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414042"/>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414042"/>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414042"/>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414042"/>
                </a:solidFill>
              </a:defRPr>
            </a:lvl1pPr>
          </a:lstStyle>
          <a:p>
            <a:r>
              <a:rPr lang="en-US"/>
              <a:t>Click icon to add picture</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mn-lt"/>
                <a:ea typeface="Noto Sans CJK JP Regular" panose="020B0500000000000000" pitchFamily="34" charset="-128"/>
              </a:rPr>
              <a:t>© 2018, Amazon Web Services, Inc. or its Affiliates. All rights reserved.</a:t>
            </a:r>
          </a:p>
        </p:txBody>
      </p:sp>
      <p:pic>
        <p:nvPicPr>
          <p:cNvPr id="8" name="Picture 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Lst>
  <p:txStyles>
    <p:titleStyle>
      <a:lvl1pPr algn="l" defTabSz="457200" rtl="0" eaLnBrk="1" latinLnBrk="0" hangingPunct="1">
        <a:spcBef>
          <a:spcPct val="0"/>
        </a:spcBef>
        <a:buNone/>
        <a:defRPr sz="2800" b="0" i="0" kern="1200">
          <a:solidFill>
            <a:srgbClr val="0E2735"/>
          </a:solidFill>
          <a:latin typeface="Noto Sans CJK JP Regular" panose="020B0500000000000000" pitchFamily="34" charset="-128"/>
          <a:ea typeface="Noto Sans CJK JP Regular" panose="020B0500000000000000" pitchFamily="34" charset="-128"/>
          <a:cs typeface="Noto Sans CJK JP Regular" panose="020B0500000000000000" pitchFamily="34" charset="-128"/>
        </a:defRPr>
      </a:lvl1pPr>
    </p:titleStyle>
    <p:bodyStyle>
      <a:lvl1pPr marL="0" indent="0" algn="l" defTabSz="457200" rtl="0" eaLnBrk="1" latinLnBrk="0" hangingPunct="1">
        <a:spcBef>
          <a:spcPct val="20000"/>
        </a:spcBef>
        <a:buFontTx/>
        <a:buNone/>
        <a:defRPr sz="2400" b="0" i="0" kern="1200">
          <a:solidFill>
            <a:srgbClr val="414042"/>
          </a:solidFill>
          <a:latin typeface="Noto Sans CJK JP Regular" panose="020B0500000000000000" pitchFamily="34" charset="-128"/>
          <a:ea typeface="Noto Sans CJK JP Regular" panose="020B0500000000000000" pitchFamily="34" charset="-128"/>
          <a:cs typeface="Noto Sans CJK JP Regular" panose="020B0500000000000000" pitchFamily="34" charset="-128"/>
        </a:defRPr>
      </a:lvl1pPr>
      <a:lvl2pPr marL="742950" indent="-285750" algn="l" defTabSz="457200" rtl="0" eaLnBrk="1" latinLnBrk="0" hangingPunct="1">
        <a:spcBef>
          <a:spcPct val="20000"/>
        </a:spcBef>
        <a:buFont typeface="Arial"/>
        <a:buChar char="•"/>
        <a:defRPr sz="2000" b="0" i="0" kern="1200">
          <a:solidFill>
            <a:srgbClr val="414042"/>
          </a:solidFill>
          <a:latin typeface="Noto Sans CJK JP Regular" panose="020B0500000000000000" pitchFamily="34" charset="-128"/>
          <a:ea typeface="Noto Sans CJK JP Regular" panose="020B0500000000000000" pitchFamily="34" charset="-128"/>
          <a:cs typeface="Noto Sans CJK JP Regular" panose="020B0500000000000000" pitchFamily="34" charset="-128"/>
        </a:defRPr>
      </a:lvl2pPr>
      <a:lvl3pPr marL="1143000" indent="-228600" algn="l" defTabSz="457200" rtl="0" eaLnBrk="1" latinLnBrk="0" hangingPunct="1">
        <a:spcBef>
          <a:spcPct val="20000"/>
        </a:spcBef>
        <a:buFont typeface="Arial"/>
        <a:buChar char="•"/>
        <a:defRPr sz="1800" b="0" i="0" kern="1200">
          <a:solidFill>
            <a:srgbClr val="414042"/>
          </a:solidFill>
          <a:latin typeface="Noto Sans CJK JP Regular" panose="020B0500000000000000" pitchFamily="34" charset="-128"/>
          <a:ea typeface="Noto Sans CJK JP Regular" panose="020B0500000000000000" pitchFamily="34" charset="-128"/>
          <a:cs typeface="Noto Sans CJK JP Regular" panose="020B0500000000000000" pitchFamily="34" charset="-128"/>
        </a:defRPr>
      </a:lvl3pPr>
      <a:lvl4pPr marL="1600200" indent="-228600" algn="l" defTabSz="457200" rtl="0" eaLnBrk="1" latinLnBrk="0" hangingPunct="1">
        <a:spcBef>
          <a:spcPct val="20000"/>
        </a:spcBef>
        <a:buFont typeface="Arial"/>
        <a:buChar char="–"/>
        <a:defRPr sz="1600" b="0" i="0" kern="1200">
          <a:solidFill>
            <a:srgbClr val="414042"/>
          </a:solidFill>
          <a:latin typeface="Noto Sans CJK JP Regular" panose="020B0500000000000000" pitchFamily="34" charset="-128"/>
          <a:ea typeface="Noto Sans CJK JP Regular" panose="020B0500000000000000" pitchFamily="34" charset="-128"/>
          <a:cs typeface="Noto Sans CJK JP Regular" panose="020B0500000000000000" pitchFamily="34" charset="-128"/>
        </a:defRPr>
      </a:lvl4pPr>
      <a:lvl5pPr marL="2057400" indent="-228600" algn="l" defTabSz="457200" rtl="0" eaLnBrk="1" latinLnBrk="0" hangingPunct="1">
        <a:spcBef>
          <a:spcPct val="20000"/>
        </a:spcBef>
        <a:buFont typeface="Arial"/>
        <a:buChar char="»"/>
        <a:defRPr sz="1600" b="0" i="0" kern="1200">
          <a:solidFill>
            <a:srgbClr val="414042"/>
          </a:solidFill>
          <a:latin typeface="Noto Sans CJK JP Regular" panose="020B0500000000000000" pitchFamily="34" charset="-128"/>
          <a:ea typeface="Noto Sans CJK JP Regular" panose="020B0500000000000000" pitchFamily="34" charset="-128"/>
          <a:cs typeface="Noto Sans CJK JP Regular" panose="020B0500000000000000"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706.05587" TargetMode="External"/><Relationship Id="rId2" Type="http://schemas.openxmlformats.org/officeDocument/2006/relationships/hyperlink" Target="https://gluon-cv.mxnet.io/model_zoo/segmentation.html#semantic-segmentation" TargetMode="External"/><Relationship Id="rId1" Type="http://schemas.openxmlformats.org/officeDocument/2006/relationships/slideLayout" Target="../slideLayouts/slideLayout2.xml"/><Relationship Id="rId5" Type="http://schemas.openxmlformats.org/officeDocument/2006/relationships/hyperlink" Target="https://github.com/facebookresearch/Detectron" TargetMode="External"/><Relationship Id="rId4" Type="http://schemas.openxmlformats.org/officeDocument/2006/relationships/hyperlink" Target="https://gluon-cv.mxnet.io/model_zoo/segmentation.html#instance-segmentat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luon-cv.mxnet.io/build/examples_segmentation/index.html" TargetMode="External"/><Relationship Id="rId2" Type="http://schemas.openxmlformats.org/officeDocument/2006/relationships/hyperlink" Target="https://gluon-cv.mxnet.io/model_zoo/segmentation.html" TargetMode="External"/><Relationship Id="rId1" Type="http://schemas.openxmlformats.org/officeDocument/2006/relationships/slideLayout" Target="../slideLayouts/slideLayout2.xml"/><Relationship Id="rId4" Type="http://schemas.openxmlformats.org/officeDocument/2006/relationships/hyperlink" Target="http://en.diveintodeeplearning.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26" Type="http://schemas.openxmlformats.org/officeDocument/2006/relationships/image" Target="../media/image101.png"/><Relationship Id="rId3" Type="http://schemas.openxmlformats.org/officeDocument/2006/relationships/image" Target="../media/image78.png"/><Relationship Id="rId21" Type="http://schemas.openxmlformats.org/officeDocument/2006/relationships/image" Target="../media/image96.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100.png"/><Relationship Id="rId2" Type="http://schemas.openxmlformats.org/officeDocument/2006/relationships/notesSlide" Target="../notesSlides/notesSlide10.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9.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s>
</file>

<file path=ppt/slides/_rels/slide39.xml.rels><?xml version="1.0" encoding="UTF-8" standalone="yes"?>
<Relationships xmlns="http://schemas.openxmlformats.org/package/2006/relationships"><Relationship Id="rId8" Type="http://schemas.openxmlformats.org/officeDocument/2006/relationships/image" Target="../media/image930.png"/><Relationship Id="rId13" Type="http://schemas.openxmlformats.org/officeDocument/2006/relationships/image" Target="../media/image980.png"/><Relationship Id="rId3" Type="http://schemas.openxmlformats.org/officeDocument/2006/relationships/image" Target="../media/image34.png"/><Relationship Id="rId7" Type="http://schemas.openxmlformats.org/officeDocument/2006/relationships/image" Target="../media/image920.png"/><Relationship Id="rId12" Type="http://schemas.openxmlformats.org/officeDocument/2006/relationships/image" Target="../media/image970.png"/><Relationship Id="rId17" Type="http://schemas.openxmlformats.org/officeDocument/2006/relationships/image" Target="../media/image102.png"/><Relationship Id="rId2" Type="http://schemas.openxmlformats.org/officeDocument/2006/relationships/notesSlide" Target="../notesSlides/notesSlide11.xml"/><Relationship Id="rId16"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910.png"/><Relationship Id="rId11" Type="http://schemas.openxmlformats.org/officeDocument/2006/relationships/image" Target="../media/image960.png"/><Relationship Id="rId5" Type="http://schemas.openxmlformats.org/officeDocument/2006/relationships/image" Target="../media/image900.png"/><Relationship Id="rId15" Type="http://schemas.openxmlformats.org/officeDocument/2006/relationships/image" Target="../media/image1000.png"/><Relationship Id="rId10" Type="http://schemas.openxmlformats.org/officeDocument/2006/relationships/image" Target="../media/image950.png"/><Relationship Id="rId4" Type="http://schemas.openxmlformats.org/officeDocument/2006/relationships/image" Target="../media/image890.png"/><Relationship Id="rId9" Type="http://schemas.openxmlformats.org/officeDocument/2006/relationships/image" Target="../media/image940.png"/><Relationship Id="rId14" Type="http://schemas.openxmlformats.org/officeDocument/2006/relationships/image" Target="../media/image990.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3" Type="http://schemas.openxmlformats.org/officeDocument/2006/relationships/image" Target="../media/image35.png"/><Relationship Id="rId7" Type="http://schemas.openxmlformats.org/officeDocument/2006/relationships/image" Target="../media/image680.png"/><Relationship Id="rId12" Type="http://schemas.openxmlformats.org/officeDocument/2006/relationships/image" Target="../media/image6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0.png"/><Relationship Id="rId15" Type="http://schemas.openxmlformats.org/officeDocument/2006/relationships/image" Target="../media/image750.png"/><Relationship Id="rId10" Type="http://schemas.openxmlformats.org/officeDocument/2006/relationships/image" Target="../media/image710.png"/><Relationship Id="rId4" Type="http://schemas.openxmlformats.org/officeDocument/2006/relationships/image" Target="../media/image650.png"/><Relationship Id="rId9" Type="http://schemas.openxmlformats.org/officeDocument/2006/relationships/image" Target="../media/image700.png"/><Relationship Id="rId14" Type="http://schemas.openxmlformats.org/officeDocument/2006/relationships/image" Target="../media/image740.png"/></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hyperlink" Target="https://gluon-cv.mxnet.io/model_zoo/segmentation.html#semantic-segmentatio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luon-cv.mxnet.io/model_zoo/segmentation.html" TargetMode="External"/><Relationship Id="rId5" Type="http://schemas.openxmlformats.org/officeDocument/2006/relationships/hyperlink" Target="https://gluon-cv.mxnet.io/api/data.datasets.html" TargetMode="External"/><Relationship Id="rId4" Type="http://schemas.openxmlformats.org/officeDocument/2006/relationships/hyperlink" Target="https://gluon-cv.mxnet.io/api/model_zoo.html#semantic-segmentation"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luon-cv.mxnet.io/build/examples_segmentation/index.html" TargetMode="External"/><Relationship Id="rId2" Type="http://schemas.openxmlformats.org/officeDocument/2006/relationships/hyperlink" Target="https://gluon-cv.mxnet.io/model_zoo/segmentation.html" TargetMode="External"/><Relationship Id="rId1" Type="http://schemas.openxmlformats.org/officeDocument/2006/relationships/slideLayout" Target="../slideLayouts/slideLayout2.xml"/><Relationship Id="rId4" Type="http://schemas.openxmlformats.org/officeDocument/2006/relationships/hyperlink" Target="http://en.diveintodeeplearning.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87898" y="1908228"/>
            <a:ext cx="8343281" cy="1370065"/>
          </a:xfrm>
        </p:spPr>
        <p:txBody>
          <a:bodyPr/>
          <a:lstStyle/>
          <a:p>
            <a:r>
              <a:rPr lang="en-US" dirty="0">
                <a:latin typeface="+mn-lt"/>
              </a:rPr>
              <a:t>GluonCV: </a:t>
            </a:r>
            <a:r>
              <a:rPr lang="en-US" altLang="zh-CN" dirty="0">
                <a:latin typeface="+mn-lt"/>
              </a:rPr>
              <a:t>Segmentation</a:t>
            </a:r>
            <a:br>
              <a:rPr lang="en-US" dirty="0">
                <a:latin typeface="+mn-lt"/>
              </a:rPr>
            </a:br>
            <a:endParaRPr lang="en-US" dirty="0">
              <a:latin typeface="+mn-lt"/>
              <a:ea typeface="Noto Sans CJK JP Bold" panose="020B0500000000000000" pitchFamily="34" charset="-128"/>
            </a:endParaRPr>
          </a:p>
        </p:txBody>
      </p:sp>
      <p:sp>
        <p:nvSpPr>
          <p:cNvPr id="6" name="Text Placeholder 1">
            <a:extLst>
              <a:ext uri="{FF2B5EF4-FFF2-40B4-BE49-F238E27FC236}">
                <a16:creationId xmlns:a16="http://schemas.microsoft.com/office/drawing/2014/main" id="{341DA919-DA79-F846-94AD-DF4DC92942D6}"/>
              </a:ext>
            </a:extLst>
          </p:cNvPr>
          <p:cNvSpPr txBox="1">
            <a:spLocks/>
          </p:cNvSpPr>
          <p:nvPr/>
        </p:nvSpPr>
        <p:spPr>
          <a:xfrm>
            <a:off x="3655641" y="2344936"/>
            <a:ext cx="3683000"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Noto Sans CJK JP Regular" panose="020B0500000000000000" pitchFamily="34" charset="-128"/>
                <a:ea typeface="Noto Sans CJK JP Regular" panose="020B0500000000000000" pitchFamily="34" charset="-128"/>
                <a:cs typeface="Noto Sans CJK JP Regular" panose="020B0500000000000000" pitchFamily="34" charset="-128"/>
              </a:defRPr>
            </a:lvl1pPr>
            <a:lvl2pPr marL="742950" indent="-285750" algn="l" defTabSz="457200" rtl="0" eaLnBrk="1" latinLnBrk="0" hangingPunct="1">
              <a:spcBef>
                <a:spcPct val="20000"/>
              </a:spcBef>
              <a:buFont typeface="Arial"/>
              <a:buChar char="•"/>
              <a:defRPr sz="2000" b="0" i="0" kern="1200">
                <a:solidFill>
                  <a:srgbClr val="414042"/>
                </a:solidFill>
                <a:latin typeface="Noto Sans CJK JP Regular" panose="020B0500000000000000" pitchFamily="34" charset="-128"/>
                <a:ea typeface="Noto Sans CJK JP Regular" panose="020B0500000000000000" pitchFamily="34" charset="-128"/>
                <a:cs typeface="Noto Sans CJK JP Regular" panose="020B0500000000000000" pitchFamily="34" charset="-128"/>
              </a:defRPr>
            </a:lvl2pPr>
            <a:lvl3pPr marL="1143000" indent="-228600" algn="l" defTabSz="457200" rtl="0" eaLnBrk="1" latinLnBrk="0" hangingPunct="1">
              <a:spcBef>
                <a:spcPct val="20000"/>
              </a:spcBef>
              <a:buFont typeface="Arial"/>
              <a:buChar char="•"/>
              <a:defRPr sz="1800" b="0" i="0" kern="1200">
                <a:solidFill>
                  <a:srgbClr val="414042"/>
                </a:solidFill>
                <a:latin typeface="Noto Sans CJK JP Regular" panose="020B0500000000000000" pitchFamily="34" charset="-128"/>
                <a:ea typeface="Noto Sans CJK JP Regular" panose="020B0500000000000000" pitchFamily="34" charset="-128"/>
                <a:cs typeface="Noto Sans CJK JP Regular" panose="020B0500000000000000" pitchFamily="34" charset="-128"/>
              </a:defRPr>
            </a:lvl3pPr>
            <a:lvl4pPr marL="1600200" indent="-228600" algn="l" defTabSz="457200" rtl="0" eaLnBrk="1" latinLnBrk="0" hangingPunct="1">
              <a:spcBef>
                <a:spcPct val="20000"/>
              </a:spcBef>
              <a:buFont typeface="Arial"/>
              <a:buChar char="–"/>
              <a:defRPr sz="1600" b="0" i="0" kern="1200">
                <a:solidFill>
                  <a:srgbClr val="414042"/>
                </a:solidFill>
                <a:latin typeface="Noto Sans CJK JP Regular" panose="020B0500000000000000" pitchFamily="34" charset="-128"/>
                <a:ea typeface="Noto Sans CJK JP Regular" panose="020B0500000000000000" pitchFamily="34" charset="-128"/>
                <a:cs typeface="Noto Sans CJK JP Regular" panose="020B0500000000000000" pitchFamily="34" charset="-128"/>
              </a:defRPr>
            </a:lvl4pPr>
            <a:lvl5pPr marL="2057400" indent="-228600" algn="l" defTabSz="457200" rtl="0" eaLnBrk="1" latinLnBrk="0" hangingPunct="1">
              <a:spcBef>
                <a:spcPct val="20000"/>
              </a:spcBef>
              <a:buFont typeface="Arial"/>
              <a:buChar char="»"/>
              <a:defRPr sz="1600" b="0" i="0" kern="1200">
                <a:solidFill>
                  <a:srgbClr val="414042"/>
                </a:solidFill>
                <a:latin typeface="Noto Sans CJK JP Regular" panose="020B0500000000000000" pitchFamily="34" charset="-128"/>
                <a:ea typeface="Noto Sans CJK JP Regular" panose="020B0500000000000000" pitchFamily="34" charset="-128"/>
                <a:cs typeface="Noto Sans CJK JP Regular" panose="020B0500000000000000"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latin typeface="+mn-lt"/>
            </a:endParaRPr>
          </a:p>
        </p:txBody>
      </p:sp>
      <p:sp>
        <p:nvSpPr>
          <p:cNvPr id="9" name="Text Placeholder 1">
            <a:extLst>
              <a:ext uri="{FF2B5EF4-FFF2-40B4-BE49-F238E27FC236}">
                <a16:creationId xmlns:a16="http://schemas.microsoft.com/office/drawing/2014/main" id="{653779B9-44C6-D94D-A000-8D497134BFE5}"/>
              </a:ext>
            </a:extLst>
          </p:cNvPr>
          <p:cNvSpPr>
            <a:spLocks noGrp="1"/>
          </p:cNvSpPr>
          <p:nvPr>
            <p:ph type="body" sz="quarter" idx="10"/>
          </p:nvPr>
        </p:nvSpPr>
        <p:spPr>
          <a:xfrm>
            <a:off x="487898" y="3722914"/>
            <a:ext cx="5869359" cy="666495"/>
          </a:xfrm>
        </p:spPr>
        <p:txBody>
          <a:bodyPr>
            <a:normAutofit/>
          </a:bodyPr>
          <a:lstStyle/>
          <a:p>
            <a:r>
              <a:rPr lang="en-US" dirty="0">
                <a:latin typeface="+mn-lt"/>
              </a:rPr>
              <a:t>Hang Zhang</a:t>
            </a:r>
          </a:p>
          <a:p>
            <a:r>
              <a:rPr lang="en-US" dirty="0">
                <a:latin typeface="+mn-lt"/>
              </a:rPr>
              <a:t>Applied Scientist, Amazon Web Services.</a:t>
            </a:r>
          </a:p>
          <a:p>
            <a:endParaRPr lang="en-US" dirty="0">
              <a:latin typeface="+mn-lt"/>
              <a:ea typeface="Noto Sans CJK JP Regular" panose="020B0500000000000000" pitchFamily="34" charset="-128"/>
            </a:endParaRPr>
          </a:p>
        </p:txBody>
      </p:sp>
      <p:sp>
        <p:nvSpPr>
          <p:cNvPr id="13" name="Text Placeholder 2">
            <a:extLst>
              <a:ext uri="{FF2B5EF4-FFF2-40B4-BE49-F238E27FC236}">
                <a16:creationId xmlns:a16="http://schemas.microsoft.com/office/drawing/2014/main" id="{0E2E047D-36E0-264A-A81A-3853A8441509}"/>
              </a:ext>
            </a:extLst>
          </p:cNvPr>
          <p:cNvSpPr>
            <a:spLocks noGrp="1"/>
          </p:cNvSpPr>
          <p:nvPr>
            <p:ph type="body" sz="quarter" idx="11"/>
          </p:nvPr>
        </p:nvSpPr>
        <p:spPr>
          <a:xfrm>
            <a:off x="487899" y="4337023"/>
            <a:ext cx="3683000" cy="369888"/>
          </a:xfrm>
        </p:spPr>
        <p:txBody>
          <a:bodyPr/>
          <a:lstStyle/>
          <a:p>
            <a:r>
              <a:rPr lang="en-US" dirty="0">
                <a:latin typeface="+mn-lt"/>
                <a:ea typeface="Noto Sans CJK JP Regular" panose="020B0500000000000000" pitchFamily="34" charset="-128"/>
              </a:rPr>
              <a:t>01/29/2019</a:t>
            </a:r>
          </a:p>
        </p:txBody>
      </p:sp>
    </p:spTree>
    <p:extLst>
      <p:ext uri="{BB962C8B-B14F-4D97-AF65-F5344CB8AC3E}">
        <p14:creationId xmlns:p14="http://schemas.microsoft.com/office/powerpoint/2010/main" val="2066627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FCN: Fully Convolutional Network</a:t>
            </a:r>
            <a:endParaRPr lang="en-US" dirty="0"/>
          </a:p>
          <a:p>
            <a:pPr lvl="1"/>
            <a:endParaRPr lang="en-US" dirty="0"/>
          </a:p>
          <a:p>
            <a:pPr marL="342900" indent="-342900">
              <a:buFont typeface="Arial" panose="020B0604020202020204" pitchFamily="34" charset="0"/>
              <a:buChar char="•"/>
            </a:pPr>
            <a:endParaRPr lang="en-US" altLang="zh-CN" dirty="0"/>
          </a:p>
        </p:txBody>
      </p:sp>
      <p:pic>
        <p:nvPicPr>
          <p:cNvPr id="4" name="Picture 3">
            <a:extLst>
              <a:ext uri="{FF2B5EF4-FFF2-40B4-BE49-F238E27FC236}">
                <a16:creationId xmlns:a16="http://schemas.microsoft.com/office/drawing/2014/main" id="{1EE0CF77-CF09-4748-B7DE-B488C2F63026}"/>
              </a:ext>
            </a:extLst>
          </p:cNvPr>
          <p:cNvPicPr>
            <a:picLocks noChangeAspect="1"/>
          </p:cNvPicPr>
          <p:nvPr/>
        </p:nvPicPr>
        <p:blipFill>
          <a:blip r:embed="rId2"/>
          <a:stretch>
            <a:fillRect/>
          </a:stretch>
        </p:blipFill>
        <p:spPr>
          <a:xfrm>
            <a:off x="1198935" y="1826758"/>
            <a:ext cx="6481011" cy="2256901"/>
          </a:xfrm>
          <a:prstGeom prst="rect">
            <a:avLst/>
          </a:prstGeom>
        </p:spPr>
      </p:pic>
    </p:spTree>
    <p:extLst>
      <p:ext uri="{BB962C8B-B14F-4D97-AF65-F5344CB8AC3E}">
        <p14:creationId xmlns:p14="http://schemas.microsoft.com/office/powerpoint/2010/main" val="2484074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err="1"/>
              <a:t>Upsampling</a:t>
            </a:r>
            <a:endParaRPr lang="en-US" dirty="0"/>
          </a:p>
          <a:p>
            <a:pPr lvl="1"/>
            <a:endParaRPr lang="en-US" dirty="0"/>
          </a:p>
          <a:p>
            <a:pPr marL="1085850" lvl="1" indent="-342900">
              <a:buFont typeface="Arial" panose="020B0604020202020204" pitchFamily="34" charset="0"/>
              <a:buChar char="•"/>
            </a:pPr>
            <a:r>
              <a:rPr lang="en-US" altLang="zh-CN" dirty="0"/>
              <a:t>Small</a:t>
            </a:r>
            <a:r>
              <a:rPr lang="zh-CN" altLang="en-US" dirty="0"/>
              <a:t> </a:t>
            </a:r>
            <a:r>
              <a:rPr lang="en-US" altLang="zh-CN" dirty="0"/>
              <a:t>to</a:t>
            </a:r>
            <a:r>
              <a:rPr lang="zh-CN" altLang="en-US" dirty="0"/>
              <a:t> </a:t>
            </a:r>
            <a:r>
              <a:rPr lang="en-US" altLang="zh-CN" dirty="0"/>
              <a:t>large</a:t>
            </a:r>
            <a:r>
              <a:rPr lang="zh-CN" altLang="en-US" dirty="0"/>
              <a:t> </a:t>
            </a:r>
            <a:r>
              <a:rPr lang="en-US" altLang="zh-CN" dirty="0"/>
              <a:t>feature</a:t>
            </a:r>
            <a:r>
              <a:rPr lang="zh-CN" altLang="en-US" dirty="0"/>
              <a:t> </a:t>
            </a:r>
            <a:r>
              <a:rPr lang="en-US" altLang="zh-CN" dirty="0"/>
              <a:t>map</a:t>
            </a:r>
          </a:p>
        </p:txBody>
      </p:sp>
      <p:pic>
        <p:nvPicPr>
          <p:cNvPr id="6" name="Picture 5">
            <a:extLst>
              <a:ext uri="{FF2B5EF4-FFF2-40B4-BE49-F238E27FC236}">
                <a16:creationId xmlns:a16="http://schemas.microsoft.com/office/drawing/2014/main" id="{A6B844F3-FF71-4346-A670-0A4D9BFD5B76}"/>
              </a:ext>
            </a:extLst>
          </p:cNvPr>
          <p:cNvPicPr>
            <a:picLocks noChangeAspect="1"/>
          </p:cNvPicPr>
          <p:nvPr/>
        </p:nvPicPr>
        <p:blipFill>
          <a:blip r:embed="rId2"/>
          <a:stretch>
            <a:fillRect/>
          </a:stretch>
        </p:blipFill>
        <p:spPr>
          <a:xfrm>
            <a:off x="5694344" y="1429901"/>
            <a:ext cx="2417613" cy="2712787"/>
          </a:xfrm>
          <a:prstGeom prst="rect">
            <a:avLst/>
          </a:prstGeom>
        </p:spPr>
      </p:pic>
    </p:spTree>
    <p:extLst>
      <p:ext uri="{BB962C8B-B14F-4D97-AF65-F5344CB8AC3E}">
        <p14:creationId xmlns:p14="http://schemas.microsoft.com/office/powerpoint/2010/main" val="182963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FCN: Fully Convolutional Network</a:t>
            </a:r>
            <a:endParaRPr lang="en-US" dirty="0"/>
          </a:p>
          <a:p>
            <a:pPr lvl="1"/>
            <a:endParaRPr lang="en-US" dirty="0"/>
          </a:p>
          <a:p>
            <a:pPr marL="342900" indent="-342900">
              <a:buFont typeface="Arial" panose="020B0604020202020204" pitchFamily="34" charset="0"/>
              <a:buChar char="•"/>
            </a:pPr>
            <a:endParaRPr lang="en-US" altLang="zh-CN" dirty="0"/>
          </a:p>
        </p:txBody>
      </p:sp>
      <p:pic>
        <p:nvPicPr>
          <p:cNvPr id="4" name="Picture 3">
            <a:extLst>
              <a:ext uri="{FF2B5EF4-FFF2-40B4-BE49-F238E27FC236}">
                <a16:creationId xmlns:a16="http://schemas.microsoft.com/office/drawing/2014/main" id="{F5CAC537-08DD-A349-B3EA-C16DAEBD62A6}"/>
              </a:ext>
            </a:extLst>
          </p:cNvPr>
          <p:cNvPicPr>
            <a:picLocks noChangeAspect="1"/>
          </p:cNvPicPr>
          <p:nvPr/>
        </p:nvPicPr>
        <p:blipFill>
          <a:blip r:embed="rId2"/>
          <a:stretch>
            <a:fillRect/>
          </a:stretch>
        </p:blipFill>
        <p:spPr>
          <a:xfrm>
            <a:off x="1567904" y="1543129"/>
            <a:ext cx="5743074" cy="3077662"/>
          </a:xfrm>
          <a:prstGeom prst="rect">
            <a:avLst/>
          </a:prstGeom>
        </p:spPr>
      </p:pic>
    </p:spTree>
    <p:extLst>
      <p:ext uri="{BB962C8B-B14F-4D97-AF65-F5344CB8AC3E}">
        <p14:creationId xmlns:p14="http://schemas.microsoft.com/office/powerpoint/2010/main" val="875077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Dilated</a:t>
            </a:r>
            <a:r>
              <a:rPr lang="zh-CN" altLang="en-US" dirty="0"/>
              <a:t> </a:t>
            </a:r>
            <a:r>
              <a:rPr lang="en-US" altLang="zh-CN" dirty="0"/>
              <a:t>Convolution</a:t>
            </a:r>
            <a:endParaRPr lang="en-US" dirty="0"/>
          </a:p>
          <a:p>
            <a:pPr marL="342900" indent="-342900">
              <a:buFont typeface="Arial" panose="020B0604020202020204" pitchFamily="34" charset="0"/>
              <a:buChar char="•"/>
            </a:pPr>
            <a:endParaRPr lang="en-US" altLang="zh-CN" dirty="0"/>
          </a:p>
        </p:txBody>
      </p:sp>
      <p:pic>
        <p:nvPicPr>
          <p:cNvPr id="6" name="Picture 5">
            <a:extLst>
              <a:ext uri="{FF2B5EF4-FFF2-40B4-BE49-F238E27FC236}">
                <a16:creationId xmlns:a16="http://schemas.microsoft.com/office/drawing/2014/main" id="{C993E493-0823-154B-9F0C-41778A31788A}"/>
              </a:ext>
            </a:extLst>
          </p:cNvPr>
          <p:cNvPicPr>
            <a:picLocks noChangeAspect="1"/>
          </p:cNvPicPr>
          <p:nvPr/>
        </p:nvPicPr>
        <p:blipFill>
          <a:blip r:embed="rId2"/>
          <a:stretch>
            <a:fillRect/>
          </a:stretch>
        </p:blipFill>
        <p:spPr>
          <a:xfrm>
            <a:off x="1267326" y="1601188"/>
            <a:ext cx="2426834" cy="2576025"/>
          </a:xfrm>
          <a:prstGeom prst="rect">
            <a:avLst/>
          </a:prstGeom>
        </p:spPr>
      </p:pic>
      <p:pic>
        <p:nvPicPr>
          <p:cNvPr id="8" name="Picture 7">
            <a:extLst>
              <a:ext uri="{FF2B5EF4-FFF2-40B4-BE49-F238E27FC236}">
                <a16:creationId xmlns:a16="http://schemas.microsoft.com/office/drawing/2014/main" id="{D8209BBB-A364-C74C-A527-D7EA120F70AA}"/>
              </a:ext>
            </a:extLst>
          </p:cNvPr>
          <p:cNvPicPr>
            <a:picLocks noChangeAspect="1"/>
          </p:cNvPicPr>
          <p:nvPr/>
        </p:nvPicPr>
        <p:blipFill>
          <a:blip r:embed="rId3"/>
          <a:stretch>
            <a:fillRect/>
          </a:stretch>
        </p:blipFill>
        <p:spPr>
          <a:xfrm>
            <a:off x="5358063" y="1601188"/>
            <a:ext cx="2670682" cy="2576025"/>
          </a:xfrm>
          <a:prstGeom prst="rect">
            <a:avLst/>
          </a:prstGeom>
        </p:spPr>
      </p:pic>
      <p:cxnSp>
        <p:nvCxnSpPr>
          <p:cNvPr id="10" name="Straight Arrow Connector 9">
            <a:extLst>
              <a:ext uri="{FF2B5EF4-FFF2-40B4-BE49-F238E27FC236}">
                <a16:creationId xmlns:a16="http://schemas.microsoft.com/office/drawing/2014/main" id="{1C404940-39EF-B44D-BD86-55A6DF44A275}"/>
              </a:ext>
            </a:extLst>
          </p:cNvPr>
          <p:cNvCxnSpPr>
            <a:stCxn id="6" idx="3"/>
            <a:endCxn id="8" idx="1"/>
          </p:cNvCxnSpPr>
          <p:nvPr/>
        </p:nvCxnSpPr>
        <p:spPr>
          <a:xfrm>
            <a:off x="3694160" y="2889201"/>
            <a:ext cx="16639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EE4BCEA-0EFB-BA48-8FDC-4B091F9EBD44}"/>
              </a:ext>
            </a:extLst>
          </p:cNvPr>
          <p:cNvSpPr txBox="1"/>
          <p:nvPr/>
        </p:nvSpPr>
        <p:spPr>
          <a:xfrm>
            <a:off x="1998078" y="4379495"/>
            <a:ext cx="965329" cy="369332"/>
          </a:xfrm>
          <a:prstGeom prst="rect">
            <a:avLst/>
          </a:prstGeom>
          <a:noFill/>
        </p:spPr>
        <p:txBody>
          <a:bodyPr wrap="none" rtlCol="0">
            <a:spAutoFit/>
          </a:bodyPr>
          <a:lstStyle/>
          <a:p>
            <a:r>
              <a:rPr lang="en-US" dirty="0"/>
              <a:t>Normal</a:t>
            </a:r>
          </a:p>
        </p:txBody>
      </p:sp>
      <p:sp>
        <p:nvSpPr>
          <p:cNvPr id="12" name="TextBox 11">
            <a:extLst>
              <a:ext uri="{FF2B5EF4-FFF2-40B4-BE49-F238E27FC236}">
                <a16:creationId xmlns:a16="http://schemas.microsoft.com/office/drawing/2014/main" id="{F9BD13D2-D577-D74E-8897-A1B725B5939E}"/>
              </a:ext>
            </a:extLst>
          </p:cNvPr>
          <p:cNvSpPr txBox="1"/>
          <p:nvPr/>
        </p:nvSpPr>
        <p:spPr>
          <a:xfrm>
            <a:off x="6225166" y="4379495"/>
            <a:ext cx="936475" cy="369332"/>
          </a:xfrm>
          <a:prstGeom prst="rect">
            <a:avLst/>
          </a:prstGeom>
          <a:noFill/>
        </p:spPr>
        <p:txBody>
          <a:bodyPr wrap="none" rtlCol="0">
            <a:spAutoFit/>
          </a:bodyPr>
          <a:lstStyle/>
          <a:p>
            <a:r>
              <a:rPr lang="en-US" dirty="0"/>
              <a:t>Dilated</a:t>
            </a:r>
          </a:p>
        </p:txBody>
      </p:sp>
    </p:spTree>
    <p:extLst>
      <p:ext uri="{BB962C8B-B14F-4D97-AF65-F5344CB8AC3E}">
        <p14:creationId xmlns:p14="http://schemas.microsoft.com/office/powerpoint/2010/main" val="127776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Dilated</a:t>
            </a:r>
            <a:r>
              <a:rPr lang="zh-CN" altLang="en-US" dirty="0"/>
              <a:t> </a:t>
            </a:r>
            <a:r>
              <a:rPr lang="en-US" altLang="zh-CN" dirty="0"/>
              <a:t>Convolution</a:t>
            </a:r>
          </a:p>
          <a:p>
            <a:endParaRPr lang="en-US" dirty="0"/>
          </a:p>
          <a:p>
            <a:pPr marL="1085850" lvl="1" indent="-342900">
              <a:buFont typeface="Arial" panose="020B0604020202020204" pitchFamily="34" charset="0"/>
              <a:buChar char="•"/>
            </a:pPr>
            <a:r>
              <a:rPr lang="en-US" dirty="0"/>
              <a:t>Pre</a:t>
            </a:r>
            <a:r>
              <a:rPr lang="en-US" altLang="zh-CN" dirty="0"/>
              <a:t>serve</a:t>
            </a:r>
            <a:r>
              <a:rPr lang="zh-CN" altLang="en-US" dirty="0"/>
              <a:t> </a:t>
            </a:r>
            <a:r>
              <a:rPr lang="en-US" altLang="zh-CN" dirty="0"/>
              <a:t>information</a:t>
            </a:r>
            <a:r>
              <a:rPr lang="zh-CN" altLang="en-US" dirty="0"/>
              <a:t> </a:t>
            </a:r>
            <a:endParaRPr lang="en-US" altLang="zh-CN" dirty="0"/>
          </a:p>
          <a:p>
            <a:pPr marL="1085850" lvl="1" indent="-342900">
              <a:buFont typeface="Arial" panose="020B0604020202020204" pitchFamily="34" charset="0"/>
              <a:buChar char="•"/>
            </a:pPr>
            <a:r>
              <a:rPr lang="en-US" altLang="zh-CN" dirty="0"/>
              <a:t>Keep</a:t>
            </a:r>
            <a:r>
              <a:rPr lang="zh-CN" altLang="en-US" dirty="0"/>
              <a:t> </a:t>
            </a:r>
            <a:r>
              <a:rPr lang="en-US" altLang="zh-CN" dirty="0"/>
              <a:t>feature</a:t>
            </a:r>
            <a:r>
              <a:rPr lang="zh-CN" altLang="en-US" dirty="0"/>
              <a:t> </a:t>
            </a:r>
            <a:r>
              <a:rPr lang="en-US" altLang="zh-CN" dirty="0"/>
              <a:t>map</a:t>
            </a:r>
            <a:r>
              <a:rPr lang="zh-CN" altLang="en-US" dirty="0"/>
              <a:t> </a:t>
            </a:r>
            <a:r>
              <a:rPr lang="en-US" altLang="zh-CN" dirty="0"/>
              <a:t>size</a:t>
            </a:r>
          </a:p>
          <a:p>
            <a:pPr marL="1085850" lvl="1" indent="-342900">
              <a:buFont typeface="Arial" panose="020B0604020202020204" pitchFamily="34" charset="0"/>
              <a:buChar char="•"/>
            </a:pPr>
            <a:r>
              <a:rPr lang="en-US" altLang="zh-CN" dirty="0"/>
              <a:t>Larger</a:t>
            </a:r>
            <a:r>
              <a:rPr lang="zh-CN" altLang="en-US" dirty="0"/>
              <a:t> </a:t>
            </a:r>
            <a:r>
              <a:rPr lang="en-US" altLang="zh-CN" dirty="0"/>
              <a:t>reception</a:t>
            </a:r>
            <a:r>
              <a:rPr lang="zh-CN" altLang="en-US" dirty="0"/>
              <a:t> </a:t>
            </a:r>
            <a:r>
              <a:rPr lang="en-US" altLang="zh-CN" dirty="0"/>
              <a:t>field</a:t>
            </a:r>
            <a:endParaRPr lang="en-US" dirty="0"/>
          </a:p>
          <a:p>
            <a:pPr marL="342900" indent="-342900">
              <a:buFont typeface="Arial" panose="020B0604020202020204" pitchFamily="34" charset="0"/>
              <a:buChar char="•"/>
            </a:pPr>
            <a:endParaRPr lang="en-US" altLang="zh-CN" dirty="0"/>
          </a:p>
        </p:txBody>
      </p:sp>
    </p:spTree>
    <p:extLst>
      <p:ext uri="{BB962C8B-B14F-4D97-AF65-F5344CB8AC3E}">
        <p14:creationId xmlns:p14="http://schemas.microsoft.com/office/powerpoint/2010/main" val="3538021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Dilated</a:t>
            </a:r>
            <a:r>
              <a:rPr lang="zh-CN" altLang="en-US" dirty="0"/>
              <a:t> </a:t>
            </a:r>
            <a:r>
              <a:rPr lang="en-US" altLang="zh-CN" dirty="0"/>
              <a:t>Residual</a:t>
            </a:r>
            <a:r>
              <a:rPr lang="zh-CN" altLang="en-US" dirty="0"/>
              <a:t> </a:t>
            </a:r>
            <a:r>
              <a:rPr lang="en-US" altLang="zh-CN" dirty="0"/>
              <a:t>Network</a:t>
            </a:r>
          </a:p>
          <a:p>
            <a:endParaRPr lang="en-US" dirty="0"/>
          </a:p>
          <a:p>
            <a:pPr marL="342900" indent="-342900">
              <a:buFont typeface="Arial" panose="020B0604020202020204" pitchFamily="34" charset="0"/>
              <a:buChar char="•"/>
            </a:pPr>
            <a:endParaRPr lang="en-US" altLang="zh-CN" dirty="0"/>
          </a:p>
        </p:txBody>
      </p:sp>
      <p:pic>
        <p:nvPicPr>
          <p:cNvPr id="4" name="Picture 3">
            <a:extLst>
              <a:ext uri="{FF2B5EF4-FFF2-40B4-BE49-F238E27FC236}">
                <a16:creationId xmlns:a16="http://schemas.microsoft.com/office/drawing/2014/main" id="{336B7C2F-3C12-3242-B4FC-035A07A0C35E}"/>
              </a:ext>
            </a:extLst>
          </p:cNvPr>
          <p:cNvPicPr>
            <a:picLocks noChangeAspect="1"/>
          </p:cNvPicPr>
          <p:nvPr/>
        </p:nvPicPr>
        <p:blipFill>
          <a:blip r:embed="rId2"/>
          <a:stretch>
            <a:fillRect/>
          </a:stretch>
        </p:blipFill>
        <p:spPr>
          <a:xfrm>
            <a:off x="425114" y="1632676"/>
            <a:ext cx="3406413" cy="2930582"/>
          </a:xfrm>
          <a:prstGeom prst="rect">
            <a:avLst/>
          </a:prstGeom>
        </p:spPr>
      </p:pic>
      <p:pic>
        <p:nvPicPr>
          <p:cNvPr id="5" name="Picture 4">
            <a:extLst>
              <a:ext uri="{FF2B5EF4-FFF2-40B4-BE49-F238E27FC236}">
                <a16:creationId xmlns:a16="http://schemas.microsoft.com/office/drawing/2014/main" id="{339016CF-78D0-2640-A516-AD15FA95305E}"/>
              </a:ext>
            </a:extLst>
          </p:cNvPr>
          <p:cNvPicPr>
            <a:picLocks noChangeAspect="1"/>
          </p:cNvPicPr>
          <p:nvPr/>
        </p:nvPicPr>
        <p:blipFill>
          <a:blip r:embed="rId3"/>
          <a:stretch>
            <a:fillRect/>
          </a:stretch>
        </p:blipFill>
        <p:spPr>
          <a:xfrm>
            <a:off x="4824218" y="1632676"/>
            <a:ext cx="3616155" cy="2930582"/>
          </a:xfrm>
          <a:prstGeom prst="rect">
            <a:avLst/>
          </a:prstGeom>
        </p:spPr>
      </p:pic>
    </p:spTree>
    <p:extLst>
      <p:ext uri="{BB962C8B-B14F-4D97-AF65-F5344CB8AC3E}">
        <p14:creationId xmlns:p14="http://schemas.microsoft.com/office/powerpoint/2010/main" val="3517521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FCN</a:t>
            </a:r>
            <a:r>
              <a:rPr lang="zh-CN" altLang="en-US" dirty="0"/>
              <a:t> </a:t>
            </a:r>
            <a:r>
              <a:rPr lang="en-US" altLang="zh-CN" dirty="0"/>
              <a:t>+</a:t>
            </a:r>
            <a:r>
              <a:rPr lang="zh-CN" altLang="en-US" dirty="0"/>
              <a:t> </a:t>
            </a:r>
            <a:r>
              <a:rPr lang="en-US" altLang="zh-CN" dirty="0"/>
              <a:t>Dilation</a:t>
            </a:r>
            <a:endParaRPr lang="en-US" dirty="0"/>
          </a:p>
          <a:p>
            <a:pPr lvl="1"/>
            <a:endParaRPr lang="en-US" dirty="0"/>
          </a:p>
          <a:p>
            <a:pPr marL="342900" indent="-342900">
              <a:buFont typeface="Arial" panose="020B0604020202020204" pitchFamily="34" charset="0"/>
              <a:buChar char="•"/>
            </a:pPr>
            <a:endParaRPr lang="en-US" altLang="zh-CN" dirty="0"/>
          </a:p>
        </p:txBody>
      </p:sp>
      <p:grpSp>
        <p:nvGrpSpPr>
          <p:cNvPr id="22" name="Group 21">
            <a:extLst>
              <a:ext uri="{FF2B5EF4-FFF2-40B4-BE49-F238E27FC236}">
                <a16:creationId xmlns:a16="http://schemas.microsoft.com/office/drawing/2014/main" id="{E871BC8B-56FD-D946-828D-D79B1786240B}"/>
              </a:ext>
            </a:extLst>
          </p:cNvPr>
          <p:cNvGrpSpPr/>
          <p:nvPr/>
        </p:nvGrpSpPr>
        <p:grpSpPr>
          <a:xfrm>
            <a:off x="1346732" y="1542416"/>
            <a:ext cx="6185416" cy="1413404"/>
            <a:chOff x="1808725" y="1527122"/>
            <a:chExt cx="6185416" cy="1413404"/>
          </a:xfrm>
        </p:grpSpPr>
        <p:grpSp>
          <p:nvGrpSpPr>
            <p:cNvPr id="6" name="Group 5">
              <a:extLst>
                <a:ext uri="{FF2B5EF4-FFF2-40B4-BE49-F238E27FC236}">
                  <a16:creationId xmlns:a16="http://schemas.microsoft.com/office/drawing/2014/main" id="{5AD86303-AD93-3A4F-8447-373FBA8F50D7}"/>
                </a:ext>
              </a:extLst>
            </p:cNvPr>
            <p:cNvGrpSpPr/>
            <p:nvPr/>
          </p:nvGrpSpPr>
          <p:grpSpPr>
            <a:xfrm>
              <a:off x="1808725" y="1527122"/>
              <a:ext cx="2630716" cy="1413404"/>
              <a:chOff x="460998" y="1519066"/>
              <a:chExt cx="3758076" cy="2013919"/>
            </a:xfrm>
          </p:grpSpPr>
          <p:pic>
            <p:nvPicPr>
              <p:cNvPr id="4" name="Picture 3">
                <a:extLst>
                  <a:ext uri="{FF2B5EF4-FFF2-40B4-BE49-F238E27FC236}">
                    <a16:creationId xmlns:a16="http://schemas.microsoft.com/office/drawing/2014/main" id="{F5CAC537-08DD-A349-B3EA-C16DAEBD62A6}"/>
                  </a:ext>
                </a:extLst>
              </p:cNvPr>
              <p:cNvPicPr>
                <a:picLocks noChangeAspect="1"/>
              </p:cNvPicPr>
              <p:nvPr/>
            </p:nvPicPr>
            <p:blipFill>
              <a:blip r:embed="rId2"/>
              <a:stretch>
                <a:fillRect/>
              </a:stretch>
            </p:blipFill>
            <p:spPr>
              <a:xfrm>
                <a:off x="460998" y="1519066"/>
                <a:ext cx="3758076" cy="2013919"/>
              </a:xfrm>
              <a:prstGeom prst="rect">
                <a:avLst/>
              </a:prstGeom>
            </p:spPr>
          </p:pic>
          <p:sp>
            <p:nvSpPr>
              <p:cNvPr id="5" name="Rectangle 4">
                <a:extLst>
                  <a:ext uri="{FF2B5EF4-FFF2-40B4-BE49-F238E27FC236}">
                    <a16:creationId xmlns:a16="http://schemas.microsoft.com/office/drawing/2014/main" id="{11BD02FA-1C75-6546-8526-BE69D1DDCDF7}"/>
                  </a:ext>
                </a:extLst>
              </p:cNvPr>
              <p:cNvSpPr/>
              <p:nvPr/>
            </p:nvSpPr>
            <p:spPr>
              <a:xfrm>
                <a:off x="1780674" y="2286000"/>
                <a:ext cx="1235242" cy="604569"/>
              </a:xfrm>
              <a:prstGeom prst="rect">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noFill/>
                </a:endParaRPr>
              </a:p>
            </p:txBody>
          </p:sp>
        </p:grpSp>
        <p:pic>
          <p:nvPicPr>
            <p:cNvPr id="8" name="Picture 7">
              <a:extLst>
                <a:ext uri="{FF2B5EF4-FFF2-40B4-BE49-F238E27FC236}">
                  <a16:creationId xmlns:a16="http://schemas.microsoft.com/office/drawing/2014/main" id="{52D1CCDB-A6B9-CA4A-8B1F-6BE820BFCD0D}"/>
                </a:ext>
              </a:extLst>
            </p:cNvPr>
            <p:cNvPicPr>
              <a:picLocks noChangeAspect="1"/>
            </p:cNvPicPr>
            <p:nvPr/>
          </p:nvPicPr>
          <p:blipFill>
            <a:blip r:embed="rId3"/>
            <a:stretch>
              <a:fillRect/>
            </a:stretch>
          </p:blipFill>
          <p:spPr>
            <a:xfrm>
              <a:off x="5363236" y="1788809"/>
              <a:ext cx="2630905" cy="977418"/>
            </a:xfrm>
            <a:prstGeom prst="rect">
              <a:avLst/>
            </a:prstGeom>
          </p:spPr>
        </p:pic>
        <p:cxnSp>
          <p:nvCxnSpPr>
            <p:cNvPr id="10" name="Straight Arrow Connector 9">
              <a:extLst>
                <a:ext uri="{FF2B5EF4-FFF2-40B4-BE49-F238E27FC236}">
                  <a16:creationId xmlns:a16="http://schemas.microsoft.com/office/drawing/2014/main" id="{C9E00F8D-3208-F840-9E8E-1102FBB04278}"/>
                </a:ext>
              </a:extLst>
            </p:cNvPr>
            <p:cNvCxnSpPr>
              <a:cxnSpLocks/>
              <a:stCxn id="8" idx="1"/>
              <a:endCxn id="5" idx="3"/>
            </p:cNvCxnSpPr>
            <p:nvPr/>
          </p:nvCxnSpPr>
          <p:spPr>
            <a:xfrm flipH="1">
              <a:off x="3597210" y="2277518"/>
              <a:ext cx="17660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5" name="Picture 14">
            <a:extLst>
              <a:ext uri="{FF2B5EF4-FFF2-40B4-BE49-F238E27FC236}">
                <a16:creationId xmlns:a16="http://schemas.microsoft.com/office/drawing/2014/main" id="{49D427BC-D54F-AA40-8043-82D7E4647BC5}"/>
              </a:ext>
            </a:extLst>
          </p:cNvPr>
          <p:cNvPicPr>
            <a:picLocks noChangeAspect="1"/>
          </p:cNvPicPr>
          <p:nvPr/>
        </p:nvPicPr>
        <p:blipFill>
          <a:blip r:embed="rId4"/>
          <a:stretch>
            <a:fillRect/>
          </a:stretch>
        </p:blipFill>
        <p:spPr>
          <a:xfrm>
            <a:off x="2457857" y="3378386"/>
            <a:ext cx="3610241" cy="1346708"/>
          </a:xfrm>
          <a:prstGeom prst="rect">
            <a:avLst/>
          </a:prstGeom>
        </p:spPr>
      </p:pic>
      <p:sp>
        <p:nvSpPr>
          <p:cNvPr id="23" name="Right Brace 22">
            <a:extLst>
              <a:ext uri="{FF2B5EF4-FFF2-40B4-BE49-F238E27FC236}">
                <a16:creationId xmlns:a16="http://schemas.microsoft.com/office/drawing/2014/main" id="{C4F0B2E5-E031-8D4E-B91A-6F0AE899451A}"/>
              </a:ext>
            </a:extLst>
          </p:cNvPr>
          <p:cNvSpPr/>
          <p:nvPr/>
        </p:nvSpPr>
        <p:spPr>
          <a:xfrm rot="5400000">
            <a:off x="4143818" y="1201617"/>
            <a:ext cx="490808" cy="3862733"/>
          </a:xfrm>
          <a:prstGeom prst="rightBrace">
            <a:avLst>
              <a:gd name="adj1" fmla="val 8333"/>
              <a:gd name="adj2" fmla="val 5166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82100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PSP: Pyramid</a:t>
            </a:r>
            <a:r>
              <a:rPr lang="zh-CN" altLang="en-US" dirty="0"/>
              <a:t> </a:t>
            </a:r>
            <a:r>
              <a:rPr lang="en-US" altLang="zh-CN" dirty="0"/>
              <a:t>Scene</a:t>
            </a:r>
            <a:r>
              <a:rPr lang="zh-CN" altLang="en-US" dirty="0"/>
              <a:t> </a:t>
            </a:r>
            <a:r>
              <a:rPr lang="en-US" altLang="zh-CN" dirty="0"/>
              <a:t>Parsing</a:t>
            </a:r>
            <a:r>
              <a:rPr lang="zh-CN" altLang="en-US" dirty="0"/>
              <a:t> </a:t>
            </a:r>
            <a:r>
              <a:rPr lang="en-US" altLang="zh-CN" dirty="0"/>
              <a:t>Network</a:t>
            </a:r>
            <a:endParaRPr lang="en-US" dirty="0"/>
          </a:p>
          <a:p>
            <a:pPr lvl="1"/>
            <a:endParaRPr lang="en-US" dirty="0"/>
          </a:p>
          <a:p>
            <a:pPr marL="342900" indent="-342900">
              <a:buFont typeface="Arial" panose="020B0604020202020204" pitchFamily="34" charset="0"/>
              <a:buChar char="•"/>
            </a:pPr>
            <a:endParaRPr lang="en-US" altLang="zh-CN" dirty="0"/>
          </a:p>
        </p:txBody>
      </p:sp>
      <p:pic>
        <p:nvPicPr>
          <p:cNvPr id="4" name="Picture 3">
            <a:extLst>
              <a:ext uri="{FF2B5EF4-FFF2-40B4-BE49-F238E27FC236}">
                <a16:creationId xmlns:a16="http://schemas.microsoft.com/office/drawing/2014/main" id="{1C3C7147-B6B1-2F4A-B119-3476940D02F4}"/>
              </a:ext>
            </a:extLst>
          </p:cNvPr>
          <p:cNvPicPr>
            <a:picLocks noChangeAspect="1"/>
          </p:cNvPicPr>
          <p:nvPr/>
        </p:nvPicPr>
        <p:blipFill>
          <a:blip r:embed="rId2"/>
          <a:stretch>
            <a:fillRect/>
          </a:stretch>
        </p:blipFill>
        <p:spPr>
          <a:xfrm>
            <a:off x="356999" y="1590156"/>
            <a:ext cx="8164884" cy="2701107"/>
          </a:xfrm>
          <a:prstGeom prst="rect">
            <a:avLst/>
          </a:prstGeom>
        </p:spPr>
      </p:pic>
    </p:spTree>
    <p:extLst>
      <p:ext uri="{BB962C8B-B14F-4D97-AF65-F5344CB8AC3E}">
        <p14:creationId xmlns:p14="http://schemas.microsoft.com/office/powerpoint/2010/main" val="227004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err="1"/>
              <a:t>DeepLab</a:t>
            </a:r>
            <a:r>
              <a:rPr lang="zh-CN" altLang="en-US" dirty="0"/>
              <a:t> </a:t>
            </a:r>
            <a:r>
              <a:rPr lang="en-US" altLang="zh-CN" dirty="0"/>
              <a:t>V3</a:t>
            </a:r>
            <a:endParaRPr lang="en-US" dirty="0"/>
          </a:p>
          <a:p>
            <a:pPr lvl="1"/>
            <a:endParaRPr lang="en-US" dirty="0"/>
          </a:p>
          <a:p>
            <a:pPr marL="342900" indent="-342900">
              <a:buFont typeface="Arial" panose="020B0604020202020204" pitchFamily="34" charset="0"/>
              <a:buChar char="•"/>
            </a:pPr>
            <a:endParaRPr lang="en-US" altLang="zh-CN" dirty="0"/>
          </a:p>
        </p:txBody>
      </p:sp>
      <p:pic>
        <p:nvPicPr>
          <p:cNvPr id="5" name="Picture 4">
            <a:extLst>
              <a:ext uri="{FF2B5EF4-FFF2-40B4-BE49-F238E27FC236}">
                <a16:creationId xmlns:a16="http://schemas.microsoft.com/office/drawing/2014/main" id="{93F1D4DA-AE00-EE46-B6D1-734486204324}"/>
              </a:ext>
            </a:extLst>
          </p:cNvPr>
          <p:cNvPicPr>
            <a:picLocks noChangeAspect="1"/>
          </p:cNvPicPr>
          <p:nvPr/>
        </p:nvPicPr>
        <p:blipFill>
          <a:blip r:embed="rId2"/>
          <a:stretch>
            <a:fillRect/>
          </a:stretch>
        </p:blipFill>
        <p:spPr>
          <a:xfrm>
            <a:off x="789862" y="1778674"/>
            <a:ext cx="7299158" cy="2272921"/>
          </a:xfrm>
          <a:prstGeom prst="rect">
            <a:avLst/>
          </a:prstGeom>
        </p:spPr>
      </p:pic>
    </p:spTree>
    <p:extLst>
      <p:ext uri="{BB962C8B-B14F-4D97-AF65-F5344CB8AC3E}">
        <p14:creationId xmlns:p14="http://schemas.microsoft.com/office/powerpoint/2010/main" val="2094467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Mask</a:t>
            </a:r>
            <a:r>
              <a:rPr lang="zh-CN" altLang="en-US" dirty="0"/>
              <a:t> </a:t>
            </a:r>
            <a:r>
              <a:rPr lang="en-US" altLang="zh-CN" dirty="0"/>
              <a:t>R-CNN</a:t>
            </a:r>
            <a:endParaRPr lang="en-US" dirty="0"/>
          </a:p>
          <a:p>
            <a:pPr lvl="1"/>
            <a:endParaRPr lang="en-US" dirty="0"/>
          </a:p>
          <a:p>
            <a:pPr marL="342900" indent="-342900">
              <a:buFont typeface="Arial" panose="020B0604020202020204" pitchFamily="34" charset="0"/>
              <a:buChar char="•"/>
            </a:pPr>
            <a:endParaRPr lang="en-US" altLang="zh-CN" dirty="0"/>
          </a:p>
        </p:txBody>
      </p:sp>
      <p:pic>
        <p:nvPicPr>
          <p:cNvPr id="6" name="Picture 5">
            <a:extLst>
              <a:ext uri="{FF2B5EF4-FFF2-40B4-BE49-F238E27FC236}">
                <a16:creationId xmlns:a16="http://schemas.microsoft.com/office/drawing/2014/main" id="{D8890D86-7176-264C-A61E-DBA784CBA0A0}"/>
              </a:ext>
            </a:extLst>
          </p:cNvPr>
          <p:cNvPicPr>
            <a:picLocks noChangeAspect="1"/>
          </p:cNvPicPr>
          <p:nvPr/>
        </p:nvPicPr>
        <p:blipFill>
          <a:blip r:embed="rId2"/>
          <a:stretch>
            <a:fillRect/>
          </a:stretch>
        </p:blipFill>
        <p:spPr>
          <a:xfrm>
            <a:off x="770021" y="1537754"/>
            <a:ext cx="3497179" cy="2655918"/>
          </a:xfrm>
          <a:prstGeom prst="rect">
            <a:avLst/>
          </a:prstGeom>
        </p:spPr>
      </p:pic>
      <p:pic>
        <p:nvPicPr>
          <p:cNvPr id="7" name="Picture 6">
            <a:extLst>
              <a:ext uri="{FF2B5EF4-FFF2-40B4-BE49-F238E27FC236}">
                <a16:creationId xmlns:a16="http://schemas.microsoft.com/office/drawing/2014/main" id="{74987C3A-50F7-0D40-98D3-003049A7852D}"/>
              </a:ext>
            </a:extLst>
          </p:cNvPr>
          <p:cNvPicPr>
            <a:picLocks noChangeAspect="1"/>
          </p:cNvPicPr>
          <p:nvPr/>
        </p:nvPicPr>
        <p:blipFill>
          <a:blip r:embed="rId3"/>
          <a:stretch>
            <a:fillRect/>
          </a:stretch>
        </p:blipFill>
        <p:spPr>
          <a:xfrm>
            <a:off x="4940969" y="1537754"/>
            <a:ext cx="3360820" cy="2665692"/>
          </a:xfrm>
          <a:prstGeom prst="rect">
            <a:avLst/>
          </a:prstGeom>
        </p:spPr>
      </p:pic>
    </p:spTree>
    <p:extLst>
      <p:ext uri="{BB962C8B-B14F-4D97-AF65-F5344CB8AC3E}">
        <p14:creationId xmlns:p14="http://schemas.microsoft.com/office/powerpoint/2010/main" val="3004526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2F38-F8A5-6F4A-840B-5F4047B35400}"/>
              </a:ext>
            </a:extLst>
          </p:cNvPr>
          <p:cNvSpPr>
            <a:spLocks noGrp="1"/>
          </p:cNvSpPr>
          <p:nvPr>
            <p:ph type="title"/>
          </p:nvPr>
        </p:nvSpPr>
        <p:spPr/>
        <p:txBody>
          <a:bodyPr/>
          <a:lstStyle/>
          <a:p>
            <a:r>
              <a:rPr lang="en-US" dirty="0"/>
              <a:t>What is </a:t>
            </a:r>
            <a:r>
              <a:rPr lang="en-US" altLang="zh-CN" dirty="0"/>
              <a:t>segmentation</a:t>
            </a:r>
            <a:r>
              <a:rPr lang="en-US" dirty="0"/>
              <a:t>?</a:t>
            </a:r>
          </a:p>
        </p:txBody>
      </p:sp>
      <p:sp>
        <p:nvSpPr>
          <p:cNvPr id="3" name="Content Placeholder 2">
            <a:extLst>
              <a:ext uri="{FF2B5EF4-FFF2-40B4-BE49-F238E27FC236}">
                <a16:creationId xmlns:a16="http://schemas.microsoft.com/office/drawing/2014/main" id="{3886C77C-95BC-C34D-8B96-DA83C56E8851}"/>
              </a:ext>
            </a:extLst>
          </p:cNvPr>
          <p:cNvSpPr>
            <a:spLocks noGrp="1"/>
          </p:cNvSpPr>
          <p:nvPr>
            <p:ph idx="1"/>
          </p:nvPr>
        </p:nvSpPr>
        <p:spPr/>
        <p:txBody>
          <a:bodyPr/>
          <a:lstStyle/>
          <a:p>
            <a:r>
              <a:rPr lang="en-US" dirty="0"/>
              <a:t>Classify</a:t>
            </a:r>
            <a:r>
              <a:rPr lang="zh-CN" altLang="en-US" dirty="0"/>
              <a:t> </a:t>
            </a:r>
            <a:r>
              <a:rPr lang="en-US" altLang="zh-CN" dirty="0"/>
              <a:t>and</a:t>
            </a:r>
            <a:r>
              <a:rPr lang="zh-CN" altLang="en-US" dirty="0"/>
              <a:t> </a:t>
            </a:r>
            <a:r>
              <a:rPr lang="en-US" altLang="zh-CN" dirty="0"/>
              <a:t>mask</a:t>
            </a:r>
            <a:r>
              <a:rPr lang="en-US" dirty="0"/>
              <a:t> the </a:t>
            </a:r>
            <a:r>
              <a:rPr lang="en-US" altLang="zh-CN" dirty="0"/>
              <a:t>pixels</a:t>
            </a:r>
            <a:r>
              <a:rPr lang="zh-CN" altLang="en-US" dirty="0"/>
              <a:t> </a:t>
            </a:r>
            <a:r>
              <a:rPr lang="en-US" altLang="zh-CN" dirty="0"/>
              <a:t>of</a:t>
            </a:r>
            <a:r>
              <a:rPr lang="zh-CN" altLang="en-US" dirty="0"/>
              <a:t> </a:t>
            </a:r>
            <a:r>
              <a:rPr lang="en-US" altLang="zh-CN" dirty="0"/>
              <a:t>the</a:t>
            </a:r>
            <a:r>
              <a:rPr lang="zh-CN" altLang="en-US" dirty="0"/>
              <a:t> </a:t>
            </a:r>
            <a:r>
              <a:rPr lang="en-US" dirty="0"/>
              <a:t>object</a:t>
            </a:r>
          </a:p>
        </p:txBody>
      </p:sp>
      <p:pic>
        <p:nvPicPr>
          <p:cNvPr id="5" name="Picture 4">
            <a:extLst>
              <a:ext uri="{FF2B5EF4-FFF2-40B4-BE49-F238E27FC236}">
                <a16:creationId xmlns:a16="http://schemas.microsoft.com/office/drawing/2014/main" id="{62DD46F2-BE18-624E-941A-BB20918496BA}"/>
              </a:ext>
            </a:extLst>
          </p:cNvPr>
          <p:cNvPicPr>
            <a:picLocks noChangeAspect="1"/>
          </p:cNvPicPr>
          <p:nvPr/>
        </p:nvPicPr>
        <p:blipFill>
          <a:blip r:embed="rId2"/>
          <a:stretch>
            <a:fillRect/>
          </a:stretch>
        </p:blipFill>
        <p:spPr>
          <a:xfrm>
            <a:off x="1868693" y="1809875"/>
            <a:ext cx="5141495" cy="1952840"/>
          </a:xfrm>
          <a:prstGeom prst="rect">
            <a:avLst/>
          </a:prstGeom>
        </p:spPr>
      </p:pic>
    </p:spTree>
    <p:extLst>
      <p:ext uri="{BB962C8B-B14F-4D97-AF65-F5344CB8AC3E}">
        <p14:creationId xmlns:p14="http://schemas.microsoft.com/office/powerpoint/2010/main" val="1287583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a:t>
            </a:r>
            <a:r>
              <a:rPr lang="zh-CN" altLang="en-US" dirty="0"/>
              <a:t>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Summary</a:t>
            </a:r>
            <a:endParaRPr lang="en-US" dirty="0"/>
          </a:p>
          <a:p>
            <a:pPr marL="457200" lvl="1" indent="0">
              <a:buNone/>
            </a:pPr>
            <a:endParaRPr lang="en-US" dirty="0"/>
          </a:p>
          <a:p>
            <a:pPr lvl="1"/>
            <a:r>
              <a:rPr lang="en-US" altLang="zh-CN" dirty="0"/>
              <a:t>FCN</a:t>
            </a:r>
          </a:p>
          <a:p>
            <a:pPr lvl="2"/>
            <a:r>
              <a:rPr lang="en-US" altLang="zh-CN" dirty="0"/>
              <a:t>easy to implement,</a:t>
            </a:r>
            <a:r>
              <a:rPr lang="zh-CN" altLang="en-US" dirty="0"/>
              <a:t> </a:t>
            </a:r>
            <a:r>
              <a:rPr lang="en-US" altLang="zh-CN" dirty="0"/>
              <a:t>less</a:t>
            </a:r>
            <a:r>
              <a:rPr lang="zh-CN" altLang="en-US" dirty="0"/>
              <a:t> </a:t>
            </a:r>
            <a:r>
              <a:rPr lang="en-US" altLang="zh-CN" dirty="0"/>
              <a:t>accurate</a:t>
            </a:r>
          </a:p>
          <a:p>
            <a:pPr lvl="1"/>
            <a:r>
              <a:rPr lang="en-US" altLang="zh-CN" dirty="0" err="1"/>
              <a:t>PSPNet</a:t>
            </a:r>
            <a:endParaRPr lang="en-US" altLang="zh-CN" dirty="0"/>
          </a:p>
          <a:p>
            <a:pPr lvl="2"/>
            <a:r>
              <a:rPr lang="en-US" altLang="zh-CN" dirty="0"/>
              <a:t>Slower,</a:t>
            </a:r>
            <a:r>
              <a:rPr lang="zh-CN" altLang="en-US" dirty="0"/>
              <a:t> </a:t>
            </a:r>
            <a:r>
              <a:rPr lang="en-US" altLang="zh-CN" dirty="0"/>
              <a:t>more</a:t>
            </a:r>
            <a:r>
              <a:rPr lang="zh-CN" altLang="en-US" dirty="0"/>
              <a:t> </a:t>
            </a:r>
            <a:r>
              <a:rPr lang="en-US" altLang="zh-CN" dirty="0"/>
              <a:t>accurate</a:t>
            </a:r>
          </a:p>
          <a:p>
            <a:pPr lvl="1"/>
            <a:r>
              <a:rPr lang="en-US" altLang="zh-CN" dirty="0" err="1"/>
              <a:t>DeepLab</a:t>
            </a:r>
            <a:endParaRPr lang="en-US" altLang="zh-CN" dirty="0"/>
          </a:p>
          <a:p>
            <a:pPr lvl="2"/>
            <a:r>
              <a:rPr lang="en-US" altLang="zh-CN" dirty="0"/>
              <a:t>Even slower, very accurate</a:t>
            </a:r>
          </a:p>
        </p:txBody>
      </p:sp>
    </p:spTree>
    <p:extLst>
      <p:ext uri="{BB962C8B-B14F-4D97-AF65-F5344CB8AC3E}">
        <p14:creationId xmlns:p14="http://schemas.microsoft.com/office/powerpoint/2010/main" val="923079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96394" y="1969202"/>
            <a:ext cx="7772400" cy="930105"/>
          </a:xfrm>
          <a:prstGeom prst="rect">
            <a:avLst/>
          </a:prstGeom>
        </p:spPr>
        <p:txBody>
          <a:bodyPr/>
          <a:lstStyle>
            <a:lvl1pPr algn="l" defTabSz="457200" rtl="0" eaLnBrk="1" latinLnBrk="0" hangingPunct="1">
              <a:spcBef>
                <a:spcPct val="0"/>
              </a:spcBef>
              <a:buNone/>
              <a:defRPr sz="2800" b="0" i="0" kern="1200">
                <a:solidFill>
                  <a:schemeClr val="accent6">
                    <a:lumMod val="50000"/>
                  </a:schemeClr>
                </a:solidFill>
                <a:latin typeface="Amazon Ember Regular" charset="0"/>
                <a:ea typeface="+mj-ea"/>
                <a:cs typeface="Amazon Ember Regular" charset="0"/>
              </a:defRPr>
            </a:lvl1pPr>
          </a:lstStyle>
          <a:p>
            <a:r>
              <a:rPr lang="en-US" altLang="zh-CN"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Segmentation</a:t>
            </a:r>
            <a:r>
              <a:rPr lang="zh-CN" altLang="en-US"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with </a:t>
            </a:r>
            <a:r>
              <a:rPr lang="en-US" altLang="zh-CN"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GluonCV</a:t>
            </a:r>
            <a:endParaRPr lang="en-US"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25198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a:t>
            </a:r>
            <a:r>
              <a:rPr lang="zh-CN" altLang="en-US" dirty="0"/>
              <a:t> </a:t>
            </a:r>
            <a:r>
              <a:rPr lang="en-US" dirty="0"/>
              <a:t>with </a:t>
            </a:r>
            <a:r>
              <a:rPr lang="en-US" altLang="zh-CN" dirty="0"/>
              <a:t>GluonCV</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Our</a:t>
            </a:r>
            <a:r>
              <a:rPr lang="zh-CN" altLang="en-US" dirty="0"/>
              <a:t> </a:t>
            </a:r>
            <a:r>
              <a:rPr lang="en-US" altLang="zh-CN" dirty="0"/>
              <a:t>Office</a:t>
            </a:r>
            <a:r>
              <a:rPr lang="zh-CN" altLang="en-US" dirty="0"/>
              <a:t> </a:t>
            </a:r>
            <a:r>
              <a:rPr lang="en-US" altLang="zh-CN" dirty="0"/>
              <a:t>in</a:t>
            </a:r>
            <a:r>
              <a:rPr lang="zh-CN" altLang="en-US" dirty="0"/>
              <a:t> </a:t>
            </a:r>
            <a:r>
              <a:rPr lang="en-US" altLang="zh-CN" dirty="0"/>
              <a:t>Palo</a:t>
            </a:r>
            <a:r>
              <a:rPr lang="zh-CN" altLang="en-US" dirty="0"/>
              <a:t> </a:t>
            </a:r>
            <a:r>
              <a:rPr lang="en-US" altLang="zh-CN" dirty="0"/>
              <a:t>Alto,</a:t>
            </a:r>
            <a:r>
              <a:rPr lang="zh-CN" altLang="en-US" dirty="0"/>
              <a:t> </a:t>
            </a:r>
            <a:r>
              <a:rPr lang="en-US" altLang="zh-CN" dirty="0"/>
              <a:t>California</a:t>
            </a:r>
            <a:endParaRPr lang="en-US" dirty="0"/>
          </a:p>
          <a:p>
            <a:pPr lvl="1"/>
            <a:endParaRPr lang="en-US" dirty="0"/>
          </a:p>
          <a:p>
            <a:pPr lvl="1"/>
            <a:endParaRPr lang="en-US" dirty="0"/>
          </a:p>
          <a:p>
            <a:pPr lvl="1"/>
            <a:endParaRPr lang="en-US" altLang="zh-CN" dirty="0"/>
          </a:p>
        </p:txBody>
      </p:sp>
      <p:pic>
        <p:nvPicPr>
          <p:cNvPr id="5" name="Picture 4">
            <a:extLst>
              <a:ext uri="{FF2B5EF4-FFF2-40B4-BE49-F238E27FC236}">
                <a16:creationId xmlns:a16="http://schemas.microsoft.com/office/drawing/2014/main" id="{EB50B884-E1FE-3D48-BC8B-EB2D6E2902A9}"/>
              </a:ext>
            </a:extLst>
          </p:cNvPr>
          <p:cNvPicPr>
            <a:picLocks noChangeAspect="1"/>
          </p:cNvPicPr>
          <p:nvPr/>
        </p:nvPicPr>
        <p:blipFill>
          <a:blip r:embed="rId2"/>
          <a:stretch>
            <a:fillRect/>
          </a:stretch>
        </p:blipFill>
        <p:spPr>
          <a:xfrm>
            <a:off x="2173705" y="1594089"/>
            <a:ext cx="4549358" cy="2771818"/>
          </a:xfrm>
          <a:prstGeom prst="rect">
            <a:avLst/>
          </a:prstGeom>
        </p:spPr>
      </p:pic>
    </p:spTree>
    <p:extLst>
      <p:ext uri="{BB962C8B-B14F-4D97-AF65-F5344CB8AC3E}">
        <p14:creationId xmlns:p14="http://schemas.microsoft.com/office/powerpoint/2010/main" val="3037485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a:t>
            </a:r>
            <a:r>
              <a:rPr lang="zh-CN" altLang="en-US" dirty="0"/>
              <a:t> </a:t>
            </a:r>
            <a:r>
              <a:rPr lang="en-US" dirty="0"/>
              <a:t>with </a:t>
            </a:r>
            <a:r>
              <a:rPr lang="en-US" altLang="zh-CN" dirty="0"/>
              <a:t>GluonCV</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Model</a:t>
            </a:r>
            <a:r>
              <a:rPr lang="zh-CN" altLang="en-US" dirty="0"/>
              <a:t> </a:t>
            </a:r>
            <a:r>
              <a:rPr lang="en-US" altLang="zh-CN" dirty="0"/>
              <a:t>Zoo</a:t>
            </a:r>
            <a:endParaRPr lang="en-US" dirty="0"/>
          </a:p>
          <a:p>
            <a:pPr lvl="1"/>
            <a:endParaRPr lang="en-US" dirty="0"/>
          </a:p>
          <a:p>
            <a:pPr lvl="1"/>
            <a:endParaRPr lang="en-US" dirty="0"/>
          </a:p>
          <a:p>
            <a:pPr lvl="1"/>
            <a:endParaRPr lang="en-US" altLang="zh-CN" dirty="0"/>
          </a:p>
        </p:txBody>
      </p:sp>
      <p:graphicFrame>
        <p:nvGraphicFramePr>
          <p:cNvPr id="4" name="Table 3">
            <a:extLst>
              <a:ext uri="{FF2B5EF4-FFF2-40B4-BE49-F238E27FC236}">
                <a16:creationId xmlns:a16="http://schemas.microsoft.com/office/drawing/2014/main" id="{30ECD1A7-3DA2-0746-9341-B4E7C8F4AC28}"/>
              </a:ext>
            </a:extLst>
          </p:cNvPr>
          <p:cNvGraphicFramePr>
            <a:graphicFrameLocks noGrp="1"/>
          </p:cNvGraphicFramePr>
          <p:nvPr>
            <p:extLst>
              <p:ext uri="{D42A27DB-BD31-4B8C-83A1-F6EECF244321}">
                <p14:modId xmlns:p14="http://schemas.microsoft.com/office/powerpoint/2010/main" val="2853363537"/>
              </p:ext>
            </p:extLst>
          </p:nvPr>
        </p:nvGraphicFramePr>
        <p:xfrm>
          <a:off x="716013" y="2123122"/>
          <a:ext cx="7168682" cy="1325880"/>
        </p:xfrm>
        <a:graphic>
          <a:graphicData uri="http://schemas.openxmlformats.org/drawingml/2006/table">
            <a:tbl>
              <a:tblPr/>
              <a:tblGrid>
                <a:gridCol w="1764012">
                  <a:extLst>
                    <a:ext uri="{9D8B030D-6E8A-4147-A177-3AD203B41FA5}">
                      <a16:colId xmlns:a16="http://schemas.microsoft.com/office/drawing/2014/main" val="768550131"/>
                    </a:ext>
                  </a:extLst>
                </a:gridCol>
                <a:gridCol w="2071264">
                  <a:extLst>
                    <a:ext uri="{9D8B030D-6E8A-4147-A177-3AD203B41FA5}">
                      <a16:colId xmlns:a16="http://schemas.microsoft.com/office/drawing/2014/main" val="4052937070"/>
                    </a:ext>
                  </a:extLst>
                </a:gridCol>
                <a:gridCol w="1666703">
                  <a:extLst>
                    <a:ext uri="{9D8B030D-6E8A-4147-A177-3AD203B41FA5}">
                      <a16:colId xmlns:a16="http://schemas.microsoft.com/office/drawing/2014/main" val="1542234156"/>
                    </a:ext>
                  </a:extLst>
                </a:gridCol>
                <a:gridCol w="1666703">
                  <a:extLst>
                    <a:ext uri="{9D8B030D-6E8A-4147-A177-3AD203B41FA5}">
                      <a16:colId xmlns:a16="http://schemas.microsoft.com/office/drawing/2014/main" val="2961816150"/>
                    </a:ext>
                  </a:extLst>
                </a:gridCol>
              </a:tblGrid>
              <a:tr h="0">
                <a:tc>
                  <a:txBody>
                    <a:bodyPr/>
                    <a:lstStyle/>
                    <a:p>
                      <a:r>
                        <a:rPr lang="en-US" u="none" strike="noStrike">
                          <a:solidFill>
                            <a:srgbClr val="0366D6"/>
                          </a:solidFill>
                          <a:effectLst/>
                          <a:hlinkClick r:id="rId2"/>
                        </a:rPr>
                        <a:t>DeepLab-v3</a:t>
                      </a:r>
                      <a:endParaRPr 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mIoU on VOC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b="1" dirty="0">
                          <a:effectLst/>
                        </a:rPr>
                        <a:t>86.7%</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85.7% (</a:t>
                      </a:r>
                      <a:r>
                        <a:rPr lang="en-US" u="none" strike="noStrike">
                          <a:solidFill>
                            <a:srgbClr val="0366D6"/>
                          </a:solidFill>
                          <a:effectLst/>
                          <a:hlinkClick r:id="rId3"/>
                        </a:rPr>
                        <a:t>paper</a:t>
                      </a:r>
                      <a:r>
                        <a:rPr lang="en-US">
                          <a:effectLst/>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837564754"/>
                  </a:ext>
                </a:extLst>
              </a:tr>
              <a:tr h="0">
                <a:tc>
                  <a:txBody>
                    <a:bodyPr/>
                    <a:lstStyle/>
                    <a:p>
                      <a:r>
                        <a:rPr lang="en-US" u="none" strike="noStrike">
                          <a:solidFill>
                            <a:srgbClr val="0366D6"/>
                          </a:solidFill>
                          <a:effectLst/>
                          <a:hlinkClick r:id="rId4"/>
                        </a:rPr>
                        <a:t>Mask-RCNN</a:t>
                      </a:r>
                      <a:endParaRPr 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mask AP on COCO</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33.1%</a:t>
                      </a:r>
                      <a:endParaRPr 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32.8% (</a:t>
                      </a:r>
                      <a:r>
                        <a:rPr lang="en-US" u="none" strike="noStrike" dirty="0">
                          <a:solidFill>
                            <a:srgbClr val="0366D6"/>
                          </a:solidFill>
                          <a:effectLst/>
                          <a:hlinkClick r:id="rId5"/>
                        </a:rPr>
                        <a:t>Detectron</a:t>
                      </a:r>
                      <a:r>
                        <a:rPr lang="en-US" dirty="0">
                          <a:effectLst/>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686001366"/>
                  </a:ext>
                </a:extLst>
              </a:tr>
            </a:tbl>
          </a:graphicData>
        </a:graphic>
      </p:graphicFrame>
    </p:spTree>
    <p:extLst>
      <p:ext uri="{BB962C8B-B14F-4D97-AF65-F5344CB8AC3E}">
        <p14:creationId xmlns:p14="http://schemas.microsoft.com/office/powerpoint/2010/main" val="1615306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a:t>
            </a:r>
            <a:r>
              <a:rPr lang="zh-CN" altLang="en-US" dirty="0"/>
              <a:t> </a:t>
            </a:r>
            <a:r>
              <a:rPr lang="en-US" dirty="0"/>
              <a:t>with </a:t>
            </a:r>
            <a:r>
              <a:rPr lang="en-US" altLang="zh-CN" dirty="0"/>
              <a:t>GluonCV</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Advanced</a:t>
            </a:r>
            <a:r>
              <a:rPr lang="zh-CN" altLang="en-US" dirty="0"/>
              <a:t> </a:t>
            </a:r>
            <a:r>
              <a:rPr lang="en-US" altLang="zh-CN" dirty="0"/>
              <a:t>Training</a:t>
            </a:r>
            <a:endParaRPr lang="en-US" dirty="0"/>
          </a:p>
          <a:p>
            <a:pPr lvl="1"/>
            <a:endParaRPr lang="en-US" dirty="0"/>
          </a:p>
          <a:p>
            <a:pPr lvl="1"/>
            <a:r>
              <a:rPr lang="en-US" altLang="zh-CN" dirty="0"/>
              <a:t>Learning</a:t>
            </a:r>
            <a:r>
              <a:rPr lang="zh-CN" altLang="en-US" dirty="0"/>
              <a:t> </a:t>
            </a:r>
            <a:r>
              <a:rPr lang="en-US" altLang="zh-CN" dirty="0"/>
              <a:t>Rate</a:t>
            </a:r>
            <a:r>
              <a:rPr lang="zh-CN" altLang="en-US" dirty="0"/>
              <a:t> </a:t>
            </a:r>
            <a:r>
              <a:rPr lang="en-US" altLang="zh-CN" dirty="0"/>
              <a:t>Schedule</a:t>
            </a:r>
            <a:endParaRPr lang="en-US" dirty="0"/>
          </a:p>
          <a:p>
            <a:pPr lvl="1"/>
            <a:r>
              <a:rPr lang="en-US" altLang="zh-CN" dirty="0"/>
              <a:t>Multi-</a:t>
            </a:r>
            <a:r>
              <a:rPr lang="en-US" dirty="0"/>
              <a:t>Trans</a:t>
            </a:r>
            <a:r>
              <a:rPr lang="en-US" altLang="zh-CN" dirty="0"/>
              <a:t>fer</a:t>
            </a:r>
            <a:r>
              <a:rPr lang="zh-CN" altLang="en-US" dirty="0"/>
              <a:t> </a:t>
            </a:r>
            <a:r>
              <a:rPr lang="en-US" altLang="zh-CN" dirty="0"/>
              <a:t>Learning</a:t>
            </a:r>
          </a:p>
          <a:p>
            <a:pPr lvl="2"/>
            <a:r>
              <a:rPr lang="en-US" altLang="zh-CN" dirty="0"/>
              <a:t>MS</a:t>
            </a:r>
            <a:r>
              <a:rPr lang="zh-CN" altLang="en-US" dirty="0"/>
              <a:t> </a:t>
            </a:r>
            <a:r>
              <a:rPr lang="en-US" altLang="zh-CN" dirty="0"/>
              <a:t>COCO</a:t>
            </a:r>
            <a:r>
              <a:rPr lang="zh-CN" altLang="en-US" dirty="0"/>
              <a:t> </a:t>
            </a:r>
            <a:r>
              <a:rPr lang="en-US" altLang="zh-CN" dirty="0"/>
              <a:t>-&gt;</a:t>
            </a:r>
            <a:r>
              <a:rPr lang="zh-CN" altLang="en-US" dirty="0"/>
              <a:t> </a:t>
            </a:r>
            <a:r>
              <a:rPr lang="en-US" altLang="zh-CN" dirty="0"/>
              <a:t>Pascal</a:t>
            </a:r>
            <a:r>
              <a:rPr lang="zh-CN" altLang="en-US" dirty="0"/>
              <a:t> </a:t>
            </a:r>
            <a:r>
              <a:rPr lang="en-US" altLang="zh-CN" dirty="0"/>
              <a:t>VOC</a:t>
            </a:r>
            <a:r>
              <a:rPr lang="zh-CN" altLang="en-US" dirty="0"/>
              <a:t> </a:t>
            </a:r>
            <a:r>
              <a:rPr lang="en-US" altLang="zh-CN" dirty="0"/>
              <a:t>Augmented</a:t>
            </a:r>
            <a:r>
              <a:rPr lang="zh-CN" altLang="en-US" dirty="0"/>
              <a:t> </a:t>
            </a:r>
            <a:r>
              <a:rPr lang="en-US" altLang="zh-CN" dirty="0"/>
              <a:t>-&gt;</a:t>
            </a:r>
            <a:r>
              <a:rPr lang="zh-CN" altLang="en-US" dirty="0"/>
              <a:t> </a:t>
            </a:r>
            <a:r>
              <a:rPr lang="en-US" altLang="zh-CN" dirty="0"/>
              <a:t>Pascal</a:t>
            </a:r>
            <a:r>
              <a:rPr lang="zh-CN" altLang="en-US" dirty="0"/>
              <a:t> </a:t>
            </a:r>
            <a:r>
              <a:rPr lang="en-US" altLang="zh-CN" dirty="0"/>
              <a:t>VOC</a:t>
            </a:r>
          </a:p>
          <a:p>
            <a:pPr lvl="1"/>
            <a:endParaRPr lang="en-US" altLang="zh-CN" dirty="0"/>
          </a:p>
        </p:txBody>
      </p:sp>
    </p:spTree>
    <p:extLst>
      <p:ext uri="{BB962C8B-B14F-4D97-AF65-F5344CB8AC3E}">
        <p14:creationId xmlns:p14="http://schemas.microsoft.com/office/powerpoint/2010/main" val="3183391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a:t>
            </a:r>
            <a:r>
              <a:rPr lang="zh-CN" altLang="en-US" dirty="0"/>
              <a:t> </a:t>
            </a:r>
            <a:r>
              <a:rPr lang="en-US" dirty="0"/>
              <a:t>with </a:t>
            </a:r>
            <a:r>
              <a:rPr lang="en-US" altLang="zh-CN" dirty="0"/>
              <a:t>GluonCV</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Multi-Transfer</a:t>
            </a:r>
            <a:r>
              <a:rPr lang="zh-CN" altLang="en-US" dirty="0"/>
              <a:t> </a:t>
            </a:r>
            <a:r>
              <a:rPr lang="en-US" altLang="zh-CN" dirty="0"/>
              <a:t>Learning</a:t>
            </a:r>
            <a:endParaRPr lang="en-US" dirty="0"/>
          </a:p>
          <a:p>
            <a:pPr lvl="1"/>
            <a:endParaRPr lang="en-US" dirty="0"/>
          </a:p>
          <a:p>
            <a:pPr lvl="1"/>
            <a:r>
              <a:rPr lang="en-US" altLang="zh-CN" dirty="0" err="1"/>
              <a:t>DeepLab</a:t>
            </a:r>
            <a:r>
              <a:rPr lang="zh-CN" altLang="en-US" dirty="0"/>
              <a:t> </a:t>
            </a:r>
            <a:r>
              <a:rPr lang="en-US" altLang="zh-CN" dirty="0"/>
              <a:t>V3</a:t>
            </a:r>
          </a:p>
          <a:p>
            <a:pPr lvl="2"/>
            <a:r>
              <a:rPr lang="en-US" altLang="zh-CN" dirty="0"/>
              <a:t>MS</a:t>
            </a:r>
            <a:r>
              <a:rPr lang="zh-CN" altLang="en-US" dirty="0"/>
              <a:t> </a:t>
            </a:r>
            <a:r>
              <a:rPr lang="en-US" altLang="zh-CN" dirty="0"/>
              <a:t>COCO</a:t>
            </a:r>
            <a:r>
              <a:rPr lang="zh-CN" altLang="en-US" dirty="0"/>
              <a:t> </a:t>
            </a:r>
            <a:r>
              <a:rPr lang="en-US" altLang="zh-CN" dirty="0"/>
              <a:t>-&gt;</a:t>
            </a:r>
            <a:r>
              <a:rPr lang="zh-CN" altLang="en-US" dirty="0"/>
              <a:t> </a:t>
            </a:r>
            <a:r>
              <a:rPr lang="en-US" altLang="zh-CN" dirty="0"/>
              <a:t>Pascal</a:t>
            </a:r>
            <a:r>
              <a:rPr lang="zh-CN" altLang="en-US" dirty="0"/>
              <a:t> </a:t>
            </a:r>
            <a:r>
              <a:rPr lang="en-US" altLang="zh-CN" dirty="0"/>
              <a:t>VOC</a:t>
            </a:r>
            <a:r>
              <a:rPr lang="zh-CN" altLang="en-US" dirty="0"/>
              <a:t> </a:t>
            </a:r>
            <a:r>
              <a:rPr lang="en-US" altLang="zh-CN" dirty="0"/>
              <a:t>Augmented</a:t>
            </a:r>
            <a:r>
              <a:rPr lang="zh-CN" altLang="en-US" dirty="0"/>
              <a:t> </a:t>
            </a:r>
            <a:r>
              <a:rPr lang="en-US" altLang="zh-CN" dirty="0"/>
              <a:t>-&gt;</a:t>
            </a:r>
            <a:r>
              <a:rPr lang="zh-CN" altLang="en-US" dirty="0"/>
              <a:t> </a:t>
            </a:r>
            <a:r>
              <a:rPr lang="en-US" altLang="zh-CN" dirty="0"/>
              <a:t>Pascal</a:t>
            </a:r>
            <a:r>
              <a:rPr lang="zh-CN" altLang="en-US" dirty="0"/>
              <a:t> </a:t>
            </a:r>
            <a:r>
              <a:rPr lang="en-US" altLang="zh-CN" dirty="0"/>
              <a:t>VOC</a:t>
            </a:r>
          </a:p>
          <a:p>
            <a:pPr lvl="1"/>
            <a:endParaRPr lang="en-US" altLang="zh-CN" dirty="0"/>
          </a:p>
        </p:txBody>
      </p:sp>
    </p:spTree>
    <p:extLst>
      <p:ext uri="{BB962C8B-B14F-4D97-AF65-F5344CB8AC3E}">
        <p14:creationId xmlns:p14="http://schemas.microsoft.com/office/powerpoint/2010/main" val="2584480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a:t>
            </a:r>
            <a:r>
              <a:rPr lang="zh-CN" altLang="en-US" dirty="0"/>
              <a:t> </a:t>
            </a:r>
            <a:r>
              <a:rPr lang="en-US" dirty="0"/>
              <a:t>with </a:t>
            </a:r>
            <a:r>
              <a:rPr lang="en-US" altLang="zh-CN" dirty="0"/>
              <a:t>GluonCV</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Resources:</a:t>
            </a:r>
            <a:endParaRPr lang="en-US" dirty="0"/>
          </a:p>
          <a:p>
            <a:pPr lvl="1"/>
            <a:endParaRPr lang="en-US" dirty="0"/>
          </a:p>
          <a:p>
            <a:pPr lvl="1"/>
            <a:r>
              <a:rPr lang="en-US" dirty="0"/>
              <a:t>Model Zoo: </a:t>
            </a:r>
            <a:r>
              <a:rPr lang="en-US" dirty="0">
                <a:hlinkClick r:id="rId2"/>
              </a:rPr>
              <a:t>https://gluon-cv.mxnet.io/model_zoo/segmentation.html</a:t>
            </a:r>
            <a:endParaRPr lang="en-US" dirty="0"/>
          </a:p>
          <a:p>
            <a:pPr lvl="1"/>
            <a:r>
              <a:rPr lang="en-US" altLang="zh-CN" dirty="0"/>
              <a:t>Tutorials: </a:t>
            </a:r>
            <a:r>
              <a:rPr lang="en-US" altLang="zh-CN" dirty="0">
                <a:hlinkClick r:id="rId3"/>
              </a:rPr>
              <a:t>https://gluon-cv.mxnet.io/build/examples_segmentation/index.html</a:t>
            </a:r>
            <a:endParaRPr lang="en-US" altLang="zh-CN" dirty="0"/>
          </a:p>
          <a:p>
            <a:pPr lvl="1"/>
            <a:r>
              <a:rPr lang="en-US" altLang="zh-CN" dirty="0"/>
              <a:t>Deep Learning Book: </a:t>
            </a:r>
            <a:r>
              <a:rPr lang="en-US" altLang="zh-CN" dirty="0">
                <a:hlinkClick r:id="rId4"/>
              </a:rPr>
              <a:t>http://en.diveintodeeplearning.org/</a:t>
            </a:r>
            <a:endParaRPr lang="en-US" altLang="zh-CN" dirty="0"/>
          </a:p>
          <a:p>
            <a:pPr lvl="1"/>
            <a:endParaRPr lang="en-US" altLang="zh-CN" dirty="0"/>
          </a:p>
        </p:txBody>
      </p:sp>
    </p:spTree>
    <p:extLst>
      <p:ext uri="{BB962C8B-B14F-4D97-AF65-F5344CB8AC3E}">
        <p14:creationId xmlns:p14="http://schemas.microsoft.com/office/powerpoint/2010/main" val="1676818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Semantic Segmentation</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Image and Ground Truth</a:t>
            </a:r>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1B8202C7-3637-1946-96DC-FE5ADAB554B5}"/>
              </a:ext>
            </a:extLst>
          </p:cNvPr>
          <p:cNvPicPr>
            <a:picLocks noChangeAspect="1"/>
          </p:cNvPicPr>
          <p:nvPr/>
        </p:nvPicPr>
        <p:blipFill>
          <a:blip r:embed="rId3"/>
          <a:stretch>
            <a:fillRect/>
          </a:stretch>
        </p:blipFill>
        <p:spPr>
          <a:xfrm>
            <a:off x="1511757" y="1590945"/>
            <a:ext cx="5855368" cy="2972313"/>
          </a:xfrm>
          <a:prstGeom prst="rect">
            <a:avLst/>
          </a:prstGeom>
        </p:spPr>
      </p:pic>
    </p:spTree>
    <p:extLst>
      <p:ext uri="{BB962C8B-B14F-4D97-AF65-F5344CB8AC3E}">
        <p14:creationId xmlns:p14="http://schemas.microsoft.com/office/powerpoint/2010/main" val="1505562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Metrics in Semantic Segmentation</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err="1"/>
              <a:t>PixAcc</a:t>
            </a:r>
            <a:endParaRPr lang="en-US" altLang="zh-CN" dirty="0"/>
          </a:p>
          <a:p>
            <a:r>
              <a:rPr lang="en-US" altLang="zh-CN" dirty="0" err="1"/>
              <a:t>mIoU</a:t>
            </a:r>
            <a:endParaRPr lang="en-US" altLang="zh-CN" dirty="0"/>
          </a:p>
          <a:p>
            <a:endParaRPr lang="en-US" altLang="zh-CN" dirty="0"/>
          </a:p>
          <a:p>
            <a:pPr marL="1085850" lvl="1" indent="-342900">
              <a:buFont typeface="Arial" panose="020B0604020202020204" pitchFamily="34" charset="0"/>
              <a:buChar char="•"/>
            </a:pPr>
            <a:r>
              <a:rPr lang="en-US" altLang="zh-CN" dirty="0" err="1"/>
              <a:t>IoU</a:t>
            </a:r>
            <a:r>
              <a:rPr lang="en-US" altLang="zh-CN" dirty="0"/>
              <a:t> for each category</a:t>
            </a:r>
            <a:br>
              <a:rPr lang="en-US" altLang="zh-CN" dirty="0"/>
            </a:br>
            <a:r>
              <a:rPr lang="en-US" altLang="zh-CN" dirty="0"/>
              <a:t>across the dataset</a:t>
            </a:r>
          </a:p>
          <a:p>
            <a:pPr marL="1085850" lvl="1" indent="-342900">
              <a:buFont typeface="Arial" panose="020B0604020202020204" pitchFamily="34" charset="0"/>
              <a:buChar char="•"/>
            </a:pPr>
            <a:r>
              <a:rPr lang="en-US" altLang="zh-CN" dirty="0"/>
              <a:t>Mean of the </a:t>
            </a:r>
            <a:r>
              <a:rPr lang="en-US" altLang="zh-CN" dirty="0" err="1"/>
              <a:t>IoUs</a:t>
            </a:r>
            <a:r>
              <a:rPr lang="en-US" altLang="zh-CN" dirty="0"/>
              <a:t> </a:t>
            </a:r>
            <a:br>
              <a:rPr lang="en-US" altLang="zh-CN" dirty="0"/>
            </a:br>
            <a:r>
              <a:rPr lang="en-US" altLang="zh-CN" dirty="0"/>
              <a:t>over the categories</a:t>
            </a:r>
          </a:p>
          <a:p>
            <a:endParaRPr lang="en-US" altLang="zh-CN" dirty="0"/>
          </a:p>
          <a:p>
            <a:r>
              <a:rPr lang="en-US" dirty="0">
                <a:solidFill>
                  <a:srgbClr val="0070C0"/>
                </a:solidFill>
              </a:rPr>
              <a:t>Metric API</a:t>
            </a:r>
          </a:p>
          <a:p>
            <a:pPr lvl="1"/>
            <a:endParaRPr lang="en-US" dirty="0"/>
          </a:p>
          <a:p>
            <a:pPr lvl="1"/>
            <a:endParaRPr lang="en-US" dirty="0"/>
          </a:p>
        </p:txBody>
      </p:sp>
      <p:pic>
        <p:nvPicPr>
          <p:cNvPr id="5" name="Picture 4">
            <a:extLst>
              <a:ext uri="{FF2B5EF4-FFF2-40B4-BE49-F238E27FC236}">
                <a16:creationId xmlns:a16="http://schemas.microsoft.com/office/drawing/2014/main" id="{C4CB7852-6E75-DF4E-B710-1B647F9F8073}"/>
              </a:ext>
            </a:extLst>
          </p:cNvPr>
          <p:cNvPicPr>
            <a:picLocks noChangeAspect="1"/>
          </p:cNvPicPr>
          <p:nvPr/>
        </p:nvPicPr>
        <p:blipFill>
          <a:blip r:embed="rId3"/>
          <a:stretch>
            <a:fillRect/>
          </a:stretch>
        </p:blipFill>
        <p:spPr>
          <a:xfrm>
            <a:off x="4154905" y="1009332"/>
            <a:ext cx="4387188" cy="1646842"/>
          </a:xfrm>
          <a:prstGeom prst="rect">
            <a:avLst/>
          </a:prstGeom>
        </p:spPr>
      </p:pic>
      <p:pic>
        <p:nvPicPr>
          <p:cNvPr id="6" name="Picture 5">
            <a:extLst>
              <a:ext uri="{FF2B5EF4-FFF2-40B4-BE49-F238E27FC236}">
                <a16:creationId xmlns:a16="http://schemas.microsoft.com/office/drawing/2014/main" id="{4A9F3562-6BD7-FC49-9B9C-F0021BE77EF9}"/>
              </a:ext>
            </a:extLst>
          </p:cNvPr>
          <p:cNvPicPr>
            <a:picLocks noChangeAspect="1"/>
          </p:cNvPicPr>
          <p:nvPr/>
        </p:nvPicPr>
        <p:blipFill>
          <a:blip r:embed="rId4"/>
          <a:stretch>
            <a:fillRect/>
          </a:stretch>
        </p:blipFill>
        <p:spPr>
          <a:xfrm>
            <a:off x="4158904" y="2829705"/>
            <a:ext cx="4383190" cy="1629999"/>
          </a:xfrm>
          <a:prstGeom prst="rect">
            <a:avLst/>
          </a:prstGeom>
        </p:spPr>
      </p:pic>
    </p:spTree>
    <p:extLst>
      <p:ext uri="{BB962C8B-B14F-4D97-AF65-F5344CB8AC3E}">
        <p14:creationId xmlns:p14="http://schemas.microsoft.com/office/powerpoint/2010/main" val="3785543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Available</a:t>
            </a:r>
            <a:r>
              <a:rPr lang="zh-CN" altLang="en-US" dirty="0"/>
              <a:t> </a:t>
            </a:r>
            <a:r>
              <a:rPr lang="en-US" altLang="zh-CN" dirty="0"/>
              <a:t>Segmentation Models in </a:t>
            </a:r>
            <a:r>
              <a:rPr lang="en-US" altLang="zh-CN" dirty="0" err="1"/>
              <a:t>GluonCV</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pPr lvl="1"/>
            <a:endParaRPr lang="en-US" dirty="0"/>
          </a:p>
          <a:p>
            <a:pPr marL="342900" indent="-342900">
              <a:buFont typeface="Arial" panose="020B0604020202020204" pitchFamily="34" charset="0"/>
              <a:buChar char="•"/>
            </a:pPr>
            <a:r>
              <a:rPr lang="en-US" altLang="zh-CN" dirty="0"/>
              <a:t>Semantic</a:t>
            </a:r>
            <a:r>
              <a:rPr lang="zh-CN" altLang="en-US" dirty="0"/>
              <a:t> </a:t>
            </a:r>
            <a:r>
              <a:rPr lang="en-US" altLang="zh-CN" dirty="0"/>
              <a:t>Segmentation</a:t>
            </a:r>
            <a:endParaRPr lang="en-US" dirty="0"/>
          </a:p>
          <a:p>
            <a:pPr lvl="1"/>
            <a:r>
              <a:rPr lang="en-US" altLang="zh-CN" dirty="0"/>
              <a:t>FCN</a:t>
            </a:r>
          </a:p>
          <a:p>
            <a:pPr lvl="1"/>
            <a:r>
              <a:rPr lang="en-US" altLang="zh-CN" dirty="0" err="1"/>
              <a:t>PSPNet</a:t>
            </a:r>
            <a:endParaRPr lang="en-US" altLang="zh-CN" dirty="0"/>
          </a:p>
          <a:p>
            <a:pPr lvl="1"/>
            <a:r>
              <a:rPr lang="en-US" altLang="zh-CN" dirty="0" err="1"/>
              <a:t>DeepLab</a:t>
            </a:r>
            <a:r>
              <a:rPr lang="zh-CN" altLang="en-US" dirty="0"/>
              <a:t> </a:t>
            </a:r>
            <a:r>
              <a:rPr lang="en-US" altLang="zh-CN" dirty="0"/>
              <a:t>v3</a:t>
            </a:r>
          </a:p>
        </p:txBody>
      </p:sp>
    </p:spTree>
    <p:extLst>
      <p:ext uri="{BB962C8B-B14F-4D97-AF65-F5344CB8AC3E}">
        <p14:creationId xmlns:p14="http://schemas.microsoft.com/office/powerpoint/2010/main" val="2669086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Why</a:t>
            </a:r>
            <a:r>
              <a:rPr lang="zh-CN" altLang="en-US" dirty="0"/>
              <a:t> </a:t>
            </a:r>
            <a:r>
              <a:rPr lang="en-US" altLang="zh-CN" dirty="0"/>
              <a:t>Segmentation?</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Precise</a:t>
            </a:r>
            <a:r>
              <a:rPr lang="zh-CN" altLang="en-US" dirty="0"/>
              <a:t> </a:t>
            </a:r>
            <a:r>
              <a:rPr lang="en-US" altLang="zh-CN" dirty="0"/>
              <a:t>information</a:t>
            </a:r>
          </a:p>
          <a:p>
            <a:endParaRPr lang="en-US" dirty="0"/>
          </a:p>
          <a:p>
            <a:pPr lvl="1"/>
            <a:endParaRPr lang="en-US" dirty="0"/>
          </a:p>
        </p:txBody>
      </p:sp>
      <p:pic>
        <p:nvPicPr>
          <p:cNvPr id="4" name="Picture 3">
            <a:extLst>
              <a:ext uri="{FF2B5EF4-FFF2-40B4-BE49-F238E27FC236}">
                <a16:creationId xmlns:a16="http://schemas.microsoft.com/office/drawing/2014/main" id="{9F333699-B625-8042-944C-944DE6E7E898}"/>
              </a:ext>
            </a:extLst>
          </p:cNvPr>
          <p:cNvPicPr>
            <a:picLocks noChangeAspect="1"/>
          </p:cNvPicPr>
          <p:nvPr/>
        </p:nvPicPr>
        <p:blipFill>
          <a:blip r:embed="rId2"/>
          <a:stretch>
            <a:fillRect/>
          </a:stretch>
        </p:blipFill>
        <p:spPr>
          <a:xfrm>
            <a:off x="336789" y="1732545"/>
            <a:ext cx="3364433" cy="2279985"/>
          </a:xfrm>
          <a:prstGeom prst="rect">
            <a:avLst/>
          </a:prstGeom>
        </p:spPr>
      </p:pic>
      <p:pic>
        <p:nvPicPr>
          <p:cNvPr id="6" name="Picture 5">
            <a:extLst>
              <a:ext uri="{FF2B5EF4-FFF2-40B4-BE49-F238E27FC236}">
                <a16:creationId xmlns:a16="http://schemas.microsoft.com/office/drawing/2014/main" id="{2943B95A-A182-8442-A6F2-E80F998C482D}"/>
              </a:ext>
            </a:extLst>
          </p:cNvPr>
          <p:cNvPicPr>
            <a:picLocks noChangeAspect="1"/>
          </p:cNvPicPr>
          <p:nvPr/>
        </p:nvPicPr>
        <p:blipFill>
          <a:blip r:embed="rId3"/>
          <a:stretch>
            <a:fillRect/>
          </a:stretch>
        </p:blipFill>
        <p:spPr>
          <a:xfrm>
            <a:off x="4834648" y="1732545"/>
            <a:ext cx="3701350" cy="2279985"/>
          </a:xfrm>
          <a:prstGeom prst="rect">
            <a:avLst/>
          </a:prstGeom>
        </p:spPr>
      </p:pic>
      <p:cxnSp>
        <p:nvCxnSpPr>
          <p:cNvPr id="8" name="Straight Arrow Connector 7">
            <a:extLst>
              <a:ext uri="{FF2B5EF4-FFF2-40B4-BE49-F238E27FC236}">
                <a16:creationId xmlns:a16="http://schemas.microsoft.com/office/drawing/2014/main" id="{0A0D58DE-98C8-9945-8F22-5E944F18A935}"/>
              </a:ext>
            </a:extLst>
          </p:cNvPr>
          <p:cNvCxnSpPr>
            <a:stCxn id="4" idx="3"/>
            <a:endCxn id="6" idx="1"/>
          </p:cNvCxnSpPr>
          <p:nvPr/>
        </p:nvCxnSpPr>
        <p:spPr>
          <a:xfrm>
            <a:off x="3701222" y="2872538"/>
            <a:ext cx="11334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417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FCN: Fully Convolutional Network</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pPr lvl="1"/>
            <a:endParaRPr lang="en-US" dirty="0"/>
          </a:p>
          <a:p>
            <a:pPr marL="342900" indent="-342900">
              <a:buFont typeface="Arial" panose="020B0604020202020204" pitchFamily="34" charset="0"/>
              <a:buChar char="•"/>
            </a:pPr>
            <a:endParaRPr lang="en-US" altLang="zh-CN" dirty="0"/>
          </a:p>
        </p:txBody>
      </p:sp>
      <p:pic>
        <p:nvPicPr>
          <p:cNvPr id="5" name="Picture 4">
            <a:extLst>
              <a:ext uri="{FF2B5EF4-FFF2-40B4-BE49-F238E27FC236}">
                <a16:creationId xmlns:a16="http://schemas.microsoft.com/office/drawing/2014/main" id="{EDB954AB-658A-7947-819D-9560C5B7252D}"/>
              </a:ext>
            </a:extLst>
          </p:cNvPr>
          <p:cNvPicPr>
            <a:picLocks noChangeAspect="1"/>
          </p:cNvPicPr>
          <p:nvPr/>
        </p:nvPicPr>
        <p:blipFill>
          <a:blip r:embed="rId3"/>
          <a:stretch>
            <a:fillRect/>
          </a:stretch>
        </p:blipFill>
        <p:spPr>
          <a:xfrm>
            <a:off x="1672756" y="1449736"/>
            <a:ext cx="5020275" cy="2792971"/>
          </a:xfrm>
          <a:prstGeom prst="rect">
            <a:avLst/>
          </a:prstGeom>
        </p:spPr>
      </p:pic>
      <p:sp>
        <p:nvSpPr>
          <p:cNvPr id="6" name="TextBox 5">
            <a:extLst>
              <a:ext uri="{FF2B5EF4-FFF2-40B4-BE49-F238E27FC236}">
                <a16:creationId xmlns:a16="http://schemas.microsoft.com/office/drawing/2014/main" id="{B16DA89B-4AED-2641-AA8E-4EB9308320B3}"/>
              </a:ext>
            </a:extLst>
          </p:cNvPr>
          <p:cNvSpPr txBox="1"/>
          <p:nvPr/>
        </p:nvSpPr>
        <p:spPr>
          <a:xfrm>
            <a:off x="711933" y="4342659"/>
            <a:ext cx="7109068" cy="415498"/>
          </a:xfrm>
          <a:prstGeom prst="rect">
            <a:avLst/>
          </a:prstGeom>
          <a:noFill/>
        </p:spPr>
        <p:txBody>
          <a:bodyPr wrap="square" rtlCol="0">
            <a:spAutoFit/>
          </a:bodyPr>
          <a:lstStyle/>
          <a:p>
            <a:r>
              <a:rPr lang="en-US" sz="1050" dirty="0">
                <a:solidFill>
                  <a:schemeClr val="bg1">
                    <a:lumMod val="50000"/>
                  </a:schemeClr>
                </a:solidFill>
                <a:latin typeface="Arial" panose="020B0604020202020204" pitchFamily="34" charset="0"/>
              </a:rPr>
              <a:t>Long, Jonathan, Evan </a:t>
            </a:r>
            <a:r>
              <a:rPr lang="en-US" sz="1050" dirty="0" err="1">
                <a:solidFill>
                  <a:schemeClr val="bg1">
                    <a:lumMod val="50000"/>
                  </a:schemeClr>
                </a:solidFill>
                <a:latin typeface="Arial" panose="020B0604020202020204" pitchFamily="34" charset="0"/>
              </a:rPr>
              <a:t>Shelhamer</a:t>
            </a:r>
            <a:r>
              <a:rPr lang="en-US" sz="1050" dirty="0">
                <a:solidFill>
                  <a:schemeClr val="bg1">
                    <a:lumMod val="50000"/>
                  </a:schemeClr>
                </a:solidFill>
                <a:latin typeface="Arial" panose="020B0604020202020204" pitchFamily="34" charset="0"/>
              </a:rPr>
              <a:t>, and Trevor Darrell. "Fully convolutional networks for semantic segmentation." </a:t>
            </a:r>
            <a:r>
              <a:rPr lang="en-US" sz="1050" i="1" dirty="0">
                <a:solidFill>
                  <a:schemeClr val="bg1">
                    <a:lumMod val="50000"/>
                  </a:schemeClr>
                </a:solidFill>
                <a:latin typeface="Arial" panose="020B0604020202020204" pitchFamily="34" charset="0"/>
              </a:rPr>
              <a:t>Proceedings of the IEEE conference on computer vision and pattern recognition</a:t>
            </a:r>
            <a:r>
              <a:rPr lang="en-US" sz="1050" dirty="0">
                <a:solidFill>
                  <a:schemeClr val="bg1">
                    <a:lumMod val="50000"/>
                  </a:schemeClr>
                </a:solidFill>
                <a:latin typeface="Arial" panose="020B0604020202020204" pitchFamily="34" charset="0"/>
              </a:rPr>
              <a:t>. 2015.</a:t>
            </a:r>
            <a:endParaRPr lang="en-US" sz="1050" dirty="0">
              <a:solidFill>
                <a:schemeClr val="bg1">
                  <a:lumMod val="50000"/>
                </a:schemeClr>
              </a:solidFill>
            </a:endParaRPr>
          </a:p>
        </p:txBody>
      </p:sp>
    </p:spTree>
    <p:extLst>
      <p:ext uri="{BB962C8B-B14F-4D97-AF65-F5344CB8AC3E}">
        <p14:creationId xmlns:p14="http://schemas.microsoft.com/office/powerpoint/2010/main" val="2009467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Visualize FCN Activations</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endParaRPr lang="en-US" dirty="0"/>
          </a:p>
          <a:p>
            <a:pPr lvl="1"/>
            <a:endParaRPr lang="en-US" dirty="0"/>
          </a:p>
          <a:p>
            <a:pPr marL="342900" indent="-342900">
              <a:buFont typeface="Arial" panose="020B0604020202020204" pitchFamily="34" charset="0"/>
              <a:buChar char="•"/>
            </a:pPr>
            <a:endParaRPr lang="en-US" altLang="zh-CN" dirty="0"/>
          </a:p>
        </p:txBody>
      </p:sp>
      <p:pic>
        <p:nvPicPr>
          <p:cNvPr id="4" name="Picture 3">
            <a:extLst>
              <a:ext uri="{FF2B5EF4-FFF2-40B4-BE49-F238E27FC236}">
                <a16:creationId xmlns:a16="http://schemas.microsoft.com/office/drawing/2014/main" id="{1EE0CF77-CF09-4748-B7DE-B488C2F63026}"/>
              </a:ext>
            </a:extLst>
          </p:cNvPr>
          <p:cNvPicPr>
            <a:picLocks noChangeAspect="1"/>
          </p:cNvPicPr>
          <p:nvPr/>
        </p:nvPicPr>
        <p:blipFill>
          <a:blip r:embed="rId3"/>
          <a:stretch>
            <a:fillRect/>
          </a:stretch>
        </p:blipFill>
        <p:spPr>
          <a:xfrm>
            <a:off x="1198935" y="1737103"/>
            <a:ext cx="6481011" cy="2256901"/>
          </a:xfrm>
          <a:prstGeom prst="rect">
            <a:avLst/>
          </a:prstGeom>
        </p:spPr>
      </p:pic>
      <p:sp>
        <p:nvSpPr>
          <p:cNvPr id="5" name="TextBox 4">
            <a:extLst>
              <a:ext uri="{FF2B5EF4-FFF2-40B4-BE49-F238E27FC236}">
                <a16:creationId xmlns:a16="http://schemas.microsoft.com/office/drawing/2014/main" id="{75E53DF2-976E-CF47-8A26-4A5B03688CAE}"/>
              </a:ext>
            </a:extLst>
          </p:cNvPr>
          <p:cNvSpPr txBox="1"/>
          <p:nvPr/>
        </p:nvSpPr>
        <p:spPr>
          <a:xfrm>
            <a:off x="730786" y="4224638"/>
            <a:ext cx="7109068" cy="415498"/>
          </a:xfrm>
          <a:prstGeom prst="rect">
            <a:avLst/>
          </a:prstGeom>
          <a:noFill/>
        </p:spPr>
        <p:txBody>
          <a:bodyPr wrap="square" rtlCol="0">
            <a:spAutoFit/>
          </a:bodyPr>
          <a:lstStyle/>
          <a:p>
            <a:r>
              <a:rPr lang="en-US" sz="1050" dirty="0">
                <a:solidFill>
                  <a:schemeClr val="bg1">
                    <a:lumMod val="50000"/>
                  </a:schemeClr>
                </a:solidFill>
                <a:latin typeface="Arial" panose="020B0604020202020204" pitchFamily="34" charset="0"/>
              </a:rPr>
              <a:t>Zhou, </a:t>
            </a:r>
            <a:r>
              <a:rPr lang="en-US" sz="1050" dirty="0" err="1">
                <a:solidFill>
                  <a:schemeClr val="bg1">
                    <a:lumMod val="50000"/>
                  </a:schemeClr>
                </a:solidFill>
                <a:latin typeface="Arial" panose="020B0604020202020204" pitchFamily="34" charset="0"/>
              </a:rPr>
              <a:t>Bolei</a:t>
            </a:r>
            <a:r>
              <a:rPr lang="en-US" sz="1050" dirty="0">
                <a:solidFill>
                  <a:schemeClr val="bg1">
                    <a:lumMod val="50000"/>
                  </a:schemeClr>
                </a:solidFill>
                <a:latin typeface="Arial" panose="020B0604020202020204" pitchFamily="34" charset="0"/>
              </a:rPr>
              <a:t>, et al. "Learning deep features for discriminative localization." </a:t>
            </a:r>
            <a:r>
              <a:rPr lang="en-US" sz="1050" i="1" dirty="0">
                <a:solidFill>
                  <a:schemeClr val="bg1">
                    <a:lumMod val="50000"/>
                  </a:schemeClr>
                </a:solidFill>
                <a:latin typeface="Arial" panose="020B0604020202020204" pitchFamily="34" charset="0"/>
              </a:rPr>
              <a:t>Proceedings of the IEEE Conference on Computer Vision and Pattern Recognition</a:t>
            </a:r>
            <a:r>
              <a:rPr lang="en-US" sz="1050" dirty="0">
                <a:solidFill>
                  <a:schemeClr val="bg1">
                    <a:lumMod val="50000"/>
                  </a:schemeClr>
                </a:solidFill>
                <a:latin typeface="Arial" panose="020B0604020202020204" pitchFamily="34" charset="0"/>
              </a:rPr>
              <a:t>. 2016.</a:t>
            </a:r>
            <a:endParaRPr lang="en-US" sz="1050" dirty="0">
              <a:solidFill>
                <a:schemeClr val="bg1">
                  <a:lumMod val="50000"/>
                </a:schemeClr>
              </a:solidFill>
            </a:endParaRPr>
          </a:p>
        </p:txBody>
      </p:sp>
    </p:spTree>
    <p:extLst>
      <p:ext uri="{BB962C8B-B14F-4D97-AF65-F5344CB8AC3E}">
        <p14:creationId xmlns:p14="http://schemas.microsoft.com/office/powerpoint/2010/main" val="3330921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dirty="0"/>
              <a:t>Fractionally-</a:t>
            </a:r>
            <a:r>
              <a:rPr lang="en-US" dirty="0" err="1"/>
              <a:t>Strided</a:t>
            </a:r>
            <a:r>
              <a:rPr lang="en-US" dirty="0"/>
              <a:t> Convolution</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endParaRPr lang="en-US" dirty="0"/>
          </a:p>
          <a:p>
            <a:pPr lvl="1"/>
            <a:endParaRPr lang="en-US" dirty="0"/>
          </a:p>
          <a:p>
            <a:pPr marL="1085850" lvl="1" indent="-342900">
              <a:buFont typeface="Arial" panose="020B0604020202020204" pitchFamily="34" charset="0"/>
              <a:buChar char="•"/>
            </a:pPr>
            <a:r>
              <a:rPr lang="en-US" altLang="zh-CN" dirty="0"/>
              <a:t>Small</a:t>
            </a:r>
            <a:r>
              <a:rPr lang="zh-CN" altLang="en-US" dirty="0"/>
              <a:t> </a:t>
            </a:r>
            <a:r>
              <a:rPr lang="en-US" altLang="zh-CN" dirty="0"/>
              <a:t>to</a:t>
            </a:r>
            <a:r>
              <a:rPr lang="zh-CN" altLang="en-US" dirty="0"/>
              <a:t> </a:t>
            </a:r>
            <a:r>
              <a:rPr lang="en-US" altLang="zh-CN" dirty="0"/>
              <a:t>large</a:t>
            </a:r>
            <a:r>
              <a:rPr lang="zh-CN" altLang="en-US" dirty="0"/>
              <a:t> </a:t>
            </a:r>
            <a:r>
              <a:rPr lang="en-US" altLang="zh-CN" dirty="0"/>
              <a:t>feature</a:t>
            </a:r>
            <a:r>
              <a:rPr lang="zh-CN" altLang="en-US" dirty="0"/>
              <a:t> </a:t>
            </a:r>
            <a:r>
              <a:rPr lang="en-US" altLang="zh-CN" dirty="0"/>
              <a:t>map</a:t>
            </a:r>
          </a:p>
        </p:txBody>
      </p:sp>
      <p:pic>
        <p:nvPicPr>
          <p:cNvPr id="7" name="Picture 6">
            <a:extLst>
              <a:ext uri="{FF2B5EF4-FFF2-40B4-BE49-F238E27FC236}">
                <a16:creationId xmlns:a16="http://schemas.microsoft.com/office/drawing/2014/main" id="{F2648092-4FF1-2D47-99A0-E589A331E97B}"/>
              </a:ext>
            </a:extLst>
          </p:cNvPr>
          <p:cNvPicPr>
            <a:picLocks noChangeAspect="1"/>
          </p:cNvPicPr>
          <p:nvPr/>
        </p:nvPicPr>
        <p:blipFill>
          <a:blip r:embed="rId3"/>
          <a:stretch>
            <a:fillRect/>
          </a:stretch>
        </p:blipFill>
        <p:spPr>
          <a:xfrm>
            <a:off x="5405008" y="1366886"/>
            <a:ext cx="2890374" cy="3285514"/>
          </a:xfrm>
          <a:prstGeom prst="rect">
            <a:avLst/>
          </a:prstGeom>
        </p:spPr>
      </p:pic>
    </p:spTree>
    <p:extLst>
      <p:ext uri="{BB962C8B-B14F-4D97-AF65-F5344CB8AC3E}">
        <p14:creationId xmlns:p14="http://schemas.microsoft.com/office/powerpoint/2010/main" val="2946329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FCN: Fully Convolutional Network</a:t>
            </a:r>
            <a:endParaRPr lang="en-US" dirty="0"/>
          </a:p>
          <a:p>
            <a:pPr lvl="1"/>
            <a:endParaRPr lang="en-US" dirty="0"/>
          </a:p>
          <a:p>
            <a:pPr marL="342900" indent="-342900">
              <a:buFont typeface="Arial" panose="020B0604020202020204" pitchFamily="34" charset="0"/>
              <a:buChar char="•"/>
            </a:pPr>
            <a:endParaRPr lang="en-US" altLang="zh-CN" dirty="0"/>
          </a:p>
        </p:txBody>
      </p:sp>
      <p:pic>
        <p:nvPicPr>
          <p:cNvPr id="4" name="Picture 3">
            <a:extLst>
              <a:ext uri="{FF2B5EF4-FFF2-40B4-BE49-F238E27FC236}">
                <a16:creationId xmlns:a16="http://schemas.microsoft.com/office/drawing/2014/main" id="{F5CAC537-08DD-A349-B3EA-C16DAEBD62A6}"/>
              </a:ext>
            </a:extLst>
          </p:cNvPr>
          <p:cNvPicPr>
            <a:picLocks noChangeAspect="1"/>
          </p:cNvPicPr>
          <p:nvPr/>
        </p:nvPicPr>
        <p:blipFill>
          <a:blip r:embed="rId3"/>
          <a:stretch>
            <a:fillRect/>
          </a:stretch>
        </p:blipFill>
        <p:spPr>
          <a:xfrm>
            <a:off x="1567904" y="1543129"/>
            <a:ext cx="5743074" cy="3077662"/>
          </a:xfrm>
          <a:prstGeom prst="rect">
            <a:avLst/>
          </a:prstGeom>
        </p:spPr>
      </p:pic>
    </p:spTree>
    <p:extLst>
      <p:ext uri="{BB962C8B-B14F-4D97-AF65-F5344CB8AC3E}">
        <p14:creationId xmlns:p14="http://schemas.microsoft.com/office/powerpoint/2010/main" val="3008744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Dilated/</a:t>
            </a:r>
            <a:r>
              <a:rPr lang="en-US" altLang="zh-CN" dirty="0" err="1"/>
              <a:t>Atrous</a:t>
            </a:r>
            <a:r>
              <a:rPr lang="zh-CN" altLang="en-US" dirty="0"/>
              <a:t> </a:t>
            </a:r>
            <a:r>
              <a:rPr lang="en-US" altLang="zh-CN" dirty="0"/>
              <a:t>Convolution</a:t>
            </a:r>
            <a:endParaRPr lang="en-US" dirty="0"/>
          </a:p>
          <a:p>
            <a:pPr marL="342900" indent="-342900">
              <a:buFont typeface="Arial" panose="020B0604020202020204" pitchFamily="34" charset="0"/>
              <a:buChar char="•"/>
            </a:pPr>
            <a:endParaRPr lang="en-US" altLang="zh-CN" dirty="0"/>
          </a:p>
        </p:txBody>
      </p:sp>
      <p:pic>
        <p:nvPicPr>
          <p:cNvPr id="8" name="Picture 7">
            <a:extLst>
              <a:ext uri="{FF2B5EF4-FFF2-40B4-BE49-F238E27FC236}">
                <a16:creationId xmlns:a16="http://schemas.microsoft.com/office/drawing/2014/main" id="{D8209BBB-A364-C74C-A527-D7EA120F70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358063" y="1601188"/>
            <a:ext cx="2670682" cy="2576025"/>
          </a:xfrm>
          <a:prstGeom prst="rect">
            <a:avLst/>
          </a:prstGeom>
        </p:spPr>
      </p:pic>
      <p:cxnSp>
        <p:nvCxnSpPr>
          <p:cNvPr id="10" name="Straight Arrow Connector 9">
            <a:extLst>
              <a:ext uri="{FF2B5EF4-FFF2-40B4-BE49-F238E27FC236}">
                <a16:creationId xmlns:a16="http://schemas.microsoft.com/office/drawing/2014/main" id="{1C404940-39EF-B44D-BD86-55A6DF44A275}"/>
              </a:ext>
            </a:extLst>
          </p:cNvPr>
          <p:cNvCxnSpPr>
            <a:cxnSpLocks/>
            <a:endCxn id="8" idx="1"/>
          </p:cNvCxnSpPr>
          <p:nvPr/>
        </p:nvCxnSpPr>
        <p:spPr>
          <a:xfrm>
            <a:off x="3694160" y="2889201"/>
            <a:ext cx="16639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EE4BCEA-0EFB-BA48-8FDC-4B091F9EBD44}"/>
              </a:ext>
            </a:extLst>
          </p:cNvPr>
          <p:cNvSpPr txBox="1"/>
          <p:nvPr/>
        </p:nvSpPr>
        <p:spPr>
          <a:xfrm>
            <a:off x="1998078" y="4379495"/>
            <a:ext cx="965329" cy="369332"/>
          </a:xfrm>
          <a:prstGeom prst="rect">
            <a:avLst/>
          </a:prstGeom>
          <a:noFill/>
        </p:spPr>
        <p:txBody>
          <a:bodyPr wrap="none" rtlCol="0">
            <a:spAutoFit/>
          </a:bodyPr>
          <a:lstStyle/>
          <a:p>
            <a:r>
              <a:rPr lang="en-US" dirty="0"/>
              <a:t>Normal</a:t>
            </a:r>
          </a:p>
        </p:txBody>
      </p:sp>
      <p:sp>
        <p:nvSpPr>
          <p:cNvPr id="12" name="TextBox 11">
            <a:extLst>
              <a:ext uri="{FF2B5EF4-FFF2-40B4-BE49-F238E27FC236}">
                <a16:creationId xmlns:a16="http://schemas.microsoft.com/office/drawing/2014/main" id="{F9BD13D2-D577-D74E-8897-A1B725B5939E}"/>
              </a:ext>
            </a:extLst>
          </p:cNvPr>
          <p:cNvSpPr txBox="1"/>
          <p:nvPr/>
        </p:nvSpPr>
        <p:spPr>
          <a:xfrm>
            <a:off x="6225166" y="4379495"/>
            <a:ext cx="936475" cy="369332"/>
          </a:xfrm>
          <a:prstGeom prst="rect">
            <a:avLst/>
          </a:prstGeom>
          <a:noFill/>
        </p:spPr>
        <p:txBody>
          <a:bodyPr wrap="none" rtlCol="0">
            <a:spAutoFit/>
          </a:bodyPr>
          <a:lstStyle/>
          <a:p>
            <a:r>
              <a:rPr lang="en-US" dirty="0"/>
              <a:t>Dilated</a:t>
            </a:r>
          </a:p>
        </p:txBody>
      </p:sp>
      <p:pic>
        <p:nvPicPr>
          <p:cNvPr id="5" name="Picture 4">
            <a:extLst>
              <a:ext uri="{FF2B5EF4-FFF2-40B4-BE49-F238E27FC236}">
                <a16:creationId xmlns:a16="http://schemas.microsoft.com/office/drawing/2014/main" id="{6E15108B-BF30-154C-8C95-6F4535E057A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15747" y="1601188"/>
            <a:ext cx="2862935" cy="2761464"/>
          </a:xfrm>
          <a:prstGeom prst="rect">
            <a:avLst/>
          </a:prstGeom>
        </p:spPr>
      </p:pic>
    </p:spTree>
    <p:extLst>
      <p:ext uri="{BB962C8B-B14F-4D97-AF65-F5344CB8AC3E}">
        <p14:creationId xmlns:p14="http://schemas.microsoft.com/office/powerpoint/2010/main" val="3412633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39D0-4C44-9641-B3C7-8BE15EEC2AB2}"/>
              </a:ext>
            </a:extLst>
          </p:cNvPr>
          <p:cNvSpPr>
            <a:spLocks noGrp="1"/>
          </p:cNvSpPr>
          <p:nvPr>
            <p:ph type="title"/>
          </p:nvPr>
        </p:nvSpPr>
        <p:spPr/>
        <p:txBody>
          <a:bodyPr/>
          <a:lstStyle/>
          <a:p>
            <a:r>
              <a:rPr lang="en-US" dirty="0"/>
              <a:t>Dilated/</a:t>
            </a:r>
            <a:r>
              <a:rPr lang="en-US" dirty="0" err="1"/>
              <a:t>Atrous</a:t>
            </a:r>
            <a:r>
              <a:rPr lang="en-US" dirty="0"/>
              <a:t> Convolution</a:t>
            </a:r>
          </a:p>
        </p:txBody>
      </p:sp>
      <p:pic>
        <p:nvPicPr>
          <p:cNvPr id="5" name="Content Placeholder 4">
            <a:extLst>
              <a:ext uri="{FF2B5EF4-FFF2-40B4-BE49-F238E27FC236}">
                <a16:creationId xmlns:a16="http://schemas.microsoft.com/office/drawing/2014/main" id="{65C1F7DC-31BB-9440-89B2-2A5830F7C601}"/>
              </a:ext>
            </a:extLst>
          </p:cNvPr>
          <p:cNvPicPr>
            <a:picLocks noGrp="1" noChangeAspect="1"/>
          </p:cNvPicPr>
          <p:nvPr>
            <p:ph idx="1"/>
          </p:nvPr>
        </p:nvPicPr>
        <p:blipFill rotWithShape="1">
          <a:blip r:embed="rId3">
            <a:clrChange>
              <a:clrFrom>
                <a:srgbClr val="FFFFFF"/>
              </a:clrFrom>
              <a:clrTo>
                <a:srgbClr val="FFFFFF">
                  <a:alpha val="0"/>
                </a:srgbClr>
              </a:clrTo>
            </a:clrChange>
          </a:blip>
          <a:srcRect l="-3655" t="377" r="59383" b="13942"/>
          <a:stretch/>
        </p:blipFill>
        <p:spPr>
          <a:xfrm>
            <a:off x="570127" y="1389989"/>
            <a:ext cx="2738153" cy="2339530"/>
          </a:xfrm>
        </p:spPr>
      </p:pic>
      <p:pic>
        <p:nvPicPr>
          <p:cNvPr id="6" name="Picture 5">
            <a:extLst>
              <a:ext uri="{FF2B5EF4-FFF2-40B4-BE49-F238E27FC236}">
                <a16:creationId xmlns:a16="http://schemas.microsoft.com/office/drawing/2014/main" id="{054F02CB-9995-3140-9BBC-60E2537ADA4A}"/>
              </a:ext>
            </a:extLst>
          </p:cNvPr>
          <p:cNvPicPr>
            <a:picLocks noChangeAspect="1"/>
          </p:cNvPicPr>
          <p:nvPr/>
        </p:nvPicPr>
        <p:blipFill>
          <a:blip r:embed="rId4"/>
          <a:stretch>
            <a:fillRect/>
          </a:stretch>
        </p:blipFill>
        <p:spPr>
          <a:xfrm>
            <a:off x="4185456" y="1389989"/>
            <a:ext cx="3406413" cy="2930582"/>
          </a:xfrm>
          <a:prstGeom prst="rect">
            <a:avLst/>
          </a:prstGeom>
        </p:spPr>
      </p:pic>
      <p:sp>
        <p:nvSpPr>
          <p:cNvPr id="7" name="Rectangle 6">
            <a:extLst>
              <a:ext uri="{FF2B5EF4-FFF2-40B4-BE49-F238E27FC236}">
                <a16:creationId xmlns:a16="http://schemas.microsoft.com/office/drawing/2014/main" id="{359B8315-03C2-9340-9837-B783CF43054E}"/>
              </a:ext>
            </a:extLst>
          </p:cNvPr>
          <p:cNvSpPr/>
          <p:nvPr/>
        </p:nvSpPr>
        <p:spPr>
          <a:xfrm>
            <a:off x="4102419" y="928154"/>
            <a:ext cx="3281668" cy="369332"/>
          </a:xfrm>
          <a:prstGeom prst="rect">
            <a:avLst/>
          </a:prstGeom>
        </p:spPr>
        <p:txBody>
          <a:bodyPr wrap="none">
            <a:spAutoFit/>
          </a:bodyPr>
          <a:lstStyle/>
          <a:p>
            <a:r>
              <a:rPr lang="en-US" altLang="zh-CN" dirty="0"/>
              <a:t>Dilated</a:t>
            </a:r>
            <a:r>
              <a:rPr lang="zh-CN" altLang="en-US" dirty="0"/>
              <a:t> </a:t>
            </a:r>
            <a:r>
              <a:rPr lang="en-US" altLang="zh-CN" dirty="0" err="1"/>
              <a:t>ResNet</a:t>
            </a:r>
            <a:r>
              <a:rPr lang="en-US" altLang="zh-CN" dirty="0"/>
              <a:t> (</a:t>
            </a:r>
            <a:r>
              <a:rPr lang="en-US" altLang="zh-CN" dirty="0">
                <a:solidFill>
                  <a:srgbClr val="0070C0"/>
                </a:solidFill>
              </a:rPr>
              <a:t>API available</a:t>
            </a:r>
            <a:r>
              <a:rPr lang="en-US" altLang="zh-CN" dirty="0"/>
              <a:t>)</a:t>
            </a:r>
            <a:endParaRPr lang="en-US" dirty="0"/>
          </a:p>
        </p:txBody>
      </p:sp>
    </p:spTree>
    <p:extLst>
      <p:ext uri="{BB962C8B-B14F-4D97-AF65-F5344CB8AC3E}">
        <p14:creationId xmlns:p14="http://schemas.microsoft.com/office/powerpoint/2010/main" val="1906135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a:xfrm>
            <a:off x="340592" y="463591"/>
            <a:ext cx="8205304" cy="545741"/>
          </a:xfrm>
        </p:spPr>
        <p:txBody>
          <a:bodyPr/>
          <a:lstStyle/>
          <a:p>
            <a:r>
              <a:rPr lang="en-US" altLang="zh-CN" dirty="0"/>
              <a:t>Network Dilation Strategy</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endParaRPr lang="en-US" altLang="zh-CN" dirty="0"/>
          </a:p>
          <a:p>
            <a:endParaRPr lang="en-US" dirty="0"/>
          </a:p>
          <a:p>
            <a:pPr marL="1085850" lvl="1" indent="-342900">
              <a:buFont typeface="Arial" panose="020B0604020202020204" pitchFamily="34" charset="0"/>
              <a:buChar char="•"/>
            </a:pPr>
            <a:r>
              <a:rPr lang="en-US" dirty="0"/>
              <a:t>Pre</a:t>
            </a:r>
            <a:r>
              <a:rPr lang="en-US" altLang="zh-CN" dirty="0"/>
              <a:t>serve</a:t>
            </a:r>
            <a:r>
              <a:rPr lang="zh-CN" altLang="en-US" dirty="0"/>
              <a:t> </a:t>
            </a:r>
            <a:r>
              <a:rPr lang="en-US" altLang="zh-CN" dirty="0"/>
              <a:t>information</a:t>
            </a:r>
            <a:r>
              <a:rPr lang="zh-CN" altLang="en-US" dirty="0"/>
              <a:t> </a:t>
            </a:r>
            <a:endParaRPr lang="en-US" altLang="zh-CN" dirty="0"/>
          </a:p>
          <a:p>
            <a:pPr marL="1085850" lvl="1" indent="-342900">
              <a:buFont typeface="Arial" panose="020B0604020202020204" pitchFamily="34" charset="0"/>
              <a:buChar char="•"/>
            </a:pPr>
            <a:r>
              <a:rPr lang="en-US" altLang="zh-CN" dirty="0"/>
              <a:t>Keep</a:t>
            </a:r>
            <a:r>
              <a:rPr lang="zh-CN" altLang="en-US" dirty="0"/>
              <a:t> </a:t>
            </a:r>
            <a:r>
              <a:rPr lang="en-US" altLang="zh-CN" dirty="0"/>
              <a:t>feature</a:t>
            </a:r>
            <a:r>
              <a:rPr lang="zh-CN" altLang="en-US" dirty="0"/>
              <a:t> </a:t>
            </a:r>
            <a:r>
              <a:rPr lang="en-US" altLang="zh-CN" dirty="0"/>
              <a:t>map</a:t>
            </a:r>
            <a:r>
              <a:rPr lang="zh-CN" altLang="en-US" dirty="0"/>
              <a:t> </a:t>
            </a:r>
            <a:r>
              <a:rPr lang="en-US" altLang="zh-CN" dirty="0"/>
              <a:t>size</a:t>
            </a:r>
          </a:p>
          <a:p>
            <a:pPr marL="1085850" lvl="1" indent="-342900">
              <a:buFont typeface="Arial" panose="020B0604020202020204" pitchFamily="34" charset="0"/>
              <a:buChar char="•"/>
            </a:pPr>
            <a:r>
              <a:rPr lang="en-US" altLang="zh-CN" dirty="0"/>
              <a:t>Larger</a:t>
            </a:r>
            <a:r>
              <a:rPr lang="zh-CN" altLang="en-US" dirty="0"/>
              <a:t> </a:t>
            </a:r>
            <a:r>
              <a:rPr lang="en-US" altLang="zh-CN" dirty="0"/>
              <a:t>reception</a:t>
            </a:r>
            <a:r>
              <a:rPr lang="zh-CN" altLang="en-US" dirty="0"/>
              <a:t> </a:t>
            </a:r>
            <a:r>
              <a:rPr lang="en-US" altLang="zh-CN" dirty="0"/>
              <a:t>field</a:t>
            </a:r>
            <a:endParaRPr lang="en-US" dirty="0"/>
          </a:p>
          <a:p>
            <a:pPr marL="342900" indent="-342900">
              <a:buFont typeface="Arial" panose="020B0604020202020204" pitchFamily="34" charset="0"/>
              <a:buChar char="•"/>
            </a:pPr>
            <a:endParaRPr lang="en-US" altLang="zh-CN" dirty="0"/>
          </a:p>
        </p:txBody>
      </p:sp>
    </p:spTree>
    <p:extLst>
      <p:ext uri="{BB962C8B-B14F-4D97-AF65-F5344CB8AC3E}">
        <p14:creationId xmlns:p14="http://schemas.microsoft.com/office/powerpoint/2010/main" val="3475762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FCN</a:t>
            </a:r>
            <a:r>
              <a:rPr lang="zh-CN" altLang="en-US" dirty="0"/>
              <a:t> </a:t>
            </a:r>
            <a:r>
              <a:rPr lang="en-US" altLang="zh-CN" dirty="0"/>
              <a:t>+</a:t>
            </a:r>
            <a:r>
              <a:rPr lang="zh-CN" altLang="en-US" dirty="0"/>
              <a:t> </a:t>
            </a:r>
            <a:r>
              <a:rPr lang="en-US" altLang="zh-CN" dirty="0"/>
              <a:t>Dilation</a:t>
            </a:r>
            <a:endParaRPr lang="en-US" dirty="0"/>
          </a:p>
          <a:p>
            <a:pPr lvl="1"/>
            <a:endParaRPr lang="en-US" dirty="0"/>
          </a:p>
          <a:p>
            <a:pPr marL="342900" indent="-342900">
              <a:buFont typeface="Arial" panose="020B0604020202020204" pitchFamily="34" charset="0"/>
              <a:buChar char="•"/>
            </a:pPr>
            <a:endParaRPr lang="en-US" altLang="zh-CN" dirty="0"/>
          </a:p>
        </p:txBody>
      </p:sp>
      <p:grpSp>
        <p:nvGrpSpPr>
          <p:cNvPr id="22" name="Group 21">
            <a:extLst>
              <a:ext uri="{FF2B5EF4-FFF2-40B4-BE49-F238E27FC236}">
                <a16:creationId xmlns:a16="http://schemas.microsoft.com/office/drawing/2014/main" id="{E871BC8B-56FD-D946-828D-D79B1786240B}"/>
              </a:ext>
            </a:extLst>
          </p:cNvPr>
          <p:cNvGrpSpPr/>
          <p:nvPr/>
        </p:nvGrpSpPr>
        <p:grpSpPr>
          <a:xfrm>
            <a:off x="1346732" y="1542416"/>
            <a:ext cx="6185416" cy="1413404"/>
            <a:chOff x="1808725" y="1527122"/>
            <a:chExt cx="6185416" cy="1413404"/>
          </a:xfrm>
        </p:grpSpPr>
        <p:grpSp>
          <p:nvGrpSpPr>
            <p:cNvPr id="6" name="Group 5">
              <a:extLst>
                <a:ext uri="{FF2B5EF4-FFF2-40B4-BE49-F238E27FC236}">
                  <a16:creationId xmlns:a16="http://schemas.microsoft.com/office/drawing/2014/main" id="{5AD86303-AD93-3A4F-8447-373FBA8F50D7}"/>
                </a:ext>
              </a:extLst>
            </p:cNvPr>
            <p:cNvGrpSpPr/>
            <p:nvPr/>
          </p:nvGrpSpPr>
          <p:grpSpPr>
            <a:xfrm>
              <a:off x="1808725" y="1527122"/>
              <a:ext cx="2630716" cy="1413404"/>
              <a:chOff x="460998" y="1519066"/>
              <a:chExt cx="3758076" cy="2013919"/>
            </a:xfrm>
          </p:grpSpPr>
          <p:pic>
            <p:nvPicPr>
              <p:cNvPr id="4" name="Picture 3">
                <a:extLst>
                  <a:ext uri="{FF2B5EF4-FFF2-40B4-BE49-F238E27FC236}">
                    <a16:creationId xmlns:a16="http://schemas.microsoft.com/office/drawing/2014/main" id="{F5CAC537-08DD-A349-B3EA-C16DAEBD62A6}"/>
                  </a:ext>
                </a:extLst>
              </p:cNvPr>
              <p:cNvPicPr>
                <a:picLocks noChangeAspect="1"/>
              </p:cNvPicPr>
              <p:nvPr/>
            </p:nvPicPr>
            <p:blipFill>
              <a:blip r:embed="rId3"/>
              <a:stretch>
                <a:fillRect/>
              </a:stretch>
            </p:blipFill>
            <p:spPr>
              <a:xfrm>
                <a:off x="460998" y="1519066"/>
                <a:ext cx="3758076" cy="2013919"/>
              </a:xfrm>
              <a:prstGeom prst="rect">
                <a:avLst/>
              </a:prstGeom>
            </p:spPr>
          </p:pic>
          <p:sp>
            <p:nvSpPr>
              <p:cNvPr id="5" name="Rectangle 4">
                <a:extLst>
                  <a:ext uri="{FF2B5EF4-FFF2-40B4-BE49-F238E27FC236}">
                    <a16:creationId xmlns:a16="http://schemas.microsoft.com/office/drawing/2014/main" id="{11BD02FA-1C75-6546-8526-BE69D1DDCDF7}"/>
                  </a:ext>
                </a:extLst>
              </p:cNvPr>
              <p:cNvSpPr/>
              <p:nvPr/>
            </p:nvSpPr>
            <p:spPr>
              <a:xfrm>
                <a:off x="1780674" y="2286000"/>
                <a:ext cx="1235242" cy="604569"/>
              </a:xfrm>
              <a:prstGeom prst="rect">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noFill/>
                </a:endParaRPr>
              </a:p>
            </p:txBody>
          </p:sp>
        </p:grpSp>
        <p:pic>
          <p:nvPicPr>
            <p:cNvPr id="8" name="Picture 7">
              <a:extLst>
                <a:ext uri="{FF2B5EF4-FFF2-40B4-BE49-F238E27FC236}">
                  <a16:creationId xmlns:a16="http://schemas.microsoft.com/office/drawing/2014/main" id="{52D1CCDB-A6B9-CA4A-8B1F-6BE820BFCD0D}"/>
                </a:ext>
              </a:extLst>
            </p:cNvPr>
            <p:cNvPicPr>
              <a:picLocks noChangeAspect="1"/>
            </p:cNvPicPr>
            <p:nvPr/>
          </p:nvPicPr>
          <p:blipFill>
            <a:blip r:embed="rId4"/>
            <a:stretch>
              <a:fillRect/>
            </a:stretch>
          </p:blipFill>
          <p:spPr>
            <a:xfrm>
              <a:off x="5363236" y="1788809"/>
              <a:ext cx="2630905" cy="977418"/>
            </a:xfrm>
            <a:prstGeom prst="rect">
              <a:avLst/>
            </a:prstGeom>
          </p:spPr>
        </p:pic>
        <p:cxnSp>
          <p:nvCxnSpPr>
            <p:cNvPr id="10" name="Straight Arrow Connector 9">
              <a:extLst>
                <a:ext uri="{FF2B5EF4-FFF2-40B4-BE49-F238E27FC236}">
                  <a16:creationId xmlns:a16="http://schemas.microsoft.com/office/drawing/2014/main" id="{C9E00F8D-3208-F840-9E8E-1102FBB04278}"/>
                </a:ext>
              </a:extLst>
            </p:cNvPr>
            <p:cNvCxnSpPr>
              <a:cxnSpLocks/>
              <a:stCxn id="8" idx="1"/>
              <a:endCxn id="5" idx="3"/>
            </p:cNvCxnSpPr>
            <p:nvPr/>
          </p:nvCxnSpPr>
          <p:spPr>
            <a:xfrm flipH="1">
              <a:off x="3597210" y="2277518"/>
              <a:ext cx="17660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5" name="Picture 14">
            <a:extLst>
              <a:ext uri="{FF2B5EF4-FFF2-40B4-BE49-F238E27FC236}">
                <a16:creationId xmlns:a16="http://schemas.microsoft.com/office/drawing/2014/main" id="{49D427BC-D54F-AA40-8043-82D7E4647BC5}"/>
              </a:ext>
            </a:extLst>
          </p:cNvPr>
          <p:cNvPicPr>
            <a:picLocks noChangeAspect="1"/>
          </p:cNvPicPr>
          <p:nvPr/>
        </p:nvPicPr>
        <p:blipFill>
          <a:blip r:embed="rId5"/>
          <a:stretch>
            <a:fillRect/>
          </a:stretch>
        </p:blipFill>
        <p:spPr>
          <a:xfrm>
            <a:off x="2457857" y="3378386"/>
            <a:ext cx="3610241" cy="1346708"/>
          </a:xfrm>
          <a:prstGeom prst="rect">
            <a:avLst/>
          </a:prstGeom>
        </p:spPr>
      </p:pic>
      <p:sp>
        <p:nvSpPr>
          <p:cNvPr id="23" name="Right Brace 22">
            <a:extLst>
              <a:ext uri="{FF2B5EF4-FFF2-40B4-BE49-F238E27FC236}">
                <a16:creationId xmlns:a16="http://schemas.microsoft.com/office/drawing/2014/main" id="{C4F0B2E5-E031-8D4E-B91A-6F0AE899451A}"/>
              </a:ext>
            </a:extLst>
          </p:cNvPr>
          <p:cNvSpPr/>
          <p:nvPr/>
        </p:nvSpPr>
        <p:spPr>
          <a:xfrm rot="5400000">
            <a:off x="4143818" y="1201617"/>
            <a:ext cx="490808" cy="3862733"/>
          </a:xfrm>
          <a:prstGeom prst="rightBrace">
            <a:avLst>
              <a:gd name="adj1" fmla="val 8333"/>
              <a:gd name="adj2" fmla="val 5166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42123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AF89B1F-72B0-B946-A5B2-61ECD45EC3A2}"/>
              </a:ext>
            </a:extLst>
          </p:cNvPr>
          <p:cNvSpPr>
            <a:spLocks noGrp="1"/>
          </p:cNvSpPr>
          <p:nvPr>
            <p:ph type="ftr" sz="quarter" idx="11"/>
          </p:nvPr>
        </p:nvSpPr>
        <p:spPr/>
        <p:txBody>
          <a:bodyPr/>
          <a:lstStyle/>
          <a:p>
            <a:endParaRPr lang="en-US" dirty="0"/>
          </a:p>
          <a:p>
            <a:endParaRPr lang="en-US" dirty="0"/>
          </a:p>
        </p:txBody>
      </p:sp>
      <p:sp>
        <p:nvSpPr>
          <p:cNvPr id="6" name="Slide Number Placeholder 5">
            <a:extLst>
              <a:ext uri="{FF2B5EF4-FFF2-40B4-BE49-F238E27FC236}">
                <a16:creationId xmlns:a16="http://schemas.microsoft.com/office/drawing/2014/main" id="{82A9FB3C-C268-0742-A5CD-071B8354A44C}"/>
              </a:ext>
            </a:extLst>
          </p:cNvPr>
          <p:cNvSpPr>
            <a:spLocks noGrp="1"/>
          </p:cNvSpPr>
          <p:nvPr>
            <p:ph type="sldNum" sz="quarter" idx="12"/>
          </p:nvPr>
        </p:nvSpPr>
        <p:spPr/>
        <p:txBody>
          <a:bodyPr/>
          <a:lstStyle/>
          <a:p>
            <a:fld id="{6CEE12E8-24EE-D145-A456-167260F2C5C2}" type="slidenum">
              <a:rPr lang="en-US" smtClean="0"/>
              <a:t>38</a:t>
            </a:fld>
            <a:endParaRPr lang="en-US"/>
          </a:p>
        </p:txBody>
      </p:sp>
      <p:sp>
        <p:nvSpPr>
          <p:cNvPr id="8" name="Rectangle 7">
            <a:extLst>
              <a:ext uri="{FF2B5EF4-FFF2-40B4-BE49-F238E27FC236}">
                <a16:creationId xmlns:a16="http://schemas.microsoft.com/office/drawing/2014/main" id="{CAF18AB5-3368-7B47-B407-2A637419236C}"/>
              </a:ext>
            </a:extLst>
          </p:cNvPr>
          <p:cNvSpPr/>
          <p:nvPr/>
        </p:nvSpPr>
        <p:spPr>
          <a:xfrm>
            <a:off x="1344423" y="3016048"/>
            <a:ext cx="477917" cy="27657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013" dirty="0"/>
              <a:t>x</a:t>
            </a:r>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B73C149D-DFF8-5248-828B-767CC9F71D55}"/>
                  </a:ext>
                </a:extLst>
              </p:cNvPr>
              <p:cNvSpPr/>
              <p:nvPr/>
            </p:nvSpPr>
            <p:spPr>
              <a:xfrm>
                <a:off x="1629030" y="2473288"/>
                <a:ext cx="388463" cy="317282"/>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13" i="1">
                          <a:latin typeface="Cambria Math" panose="02040503050406030204" pitchFamily="18" charset="0"/>
                        </a:rPr>
                        <m:t>𝜇</m:t>
                      </m:r>
                    </m:oMath>
                  </m:oMathPara>
                </a14:m>
                <a:endParaRPr lang="en-US" sz="1013" dirty="0"/>
              </a:p>
            </p:txBody>
          </p:sp>
        </mc:Choice>
        <mc:Fallback xmlns="">
          <p:sp>
            <p:nvSpPr>
              <p:cNvPr id="9" name="Oval 8">
                <a:extLst>
                  <a:ext uri="{FF2B5EF4-FFF2-40B4-BE49-F238E27FC236}">
                    <a16:creationId xmlns:a16="http://schemas.microsoft.com/office/drawing/2014/main" id="{B73C149D-DFF8-5248-828B-767CC9F71D55}"/>
                  </a:ext>
                </a:extLst>
              </p:cNvPr>
              <p:cNvSpPr>
                <a:spLocks noRot="1" noChangeAspect="1" noMove="1" noResize="1" noEditPoints="1" noAdjustHandles="1" noChangeArrowheads="1" noChangeShapeType="1" noTextEdit="1"/>
              </p:cNvSpPr>
              <p:nvPr/>
            </p:nvSpPr>
            <p:spPr>
              <a:xfrm>
                <a:off x="1629030" y="2473288"/>
                <a:ext cx="388463" cy="317282"/>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2A7180E3-BE85-0C42-B2EB-61C3B18580B8}"/>
                  </a:ext>
                </a:extLst>
              </p:cNvPr>
              <p:cNvSpPr/>
              <p:nvPr/>
            </p:nvSpPr>
            <p:spPr>
              <a:xfrm>
                <a:off x="2125017" y="2473288"/>
                <a:ext cx="389698" cy="32329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13" i="1">
                              <a:latin typeface="Cambria Math" panose="02040503050406030204" pitchFamily="18" charset="0"/>
                            </a:rPr>
                          </m:ctrlPr>
                        </m:sSupPr>
                        <m:e>
                          <m:r>
                            <a:rPr lang="en-US" sz="1013" i="1">
                              <a:latin typeface="Cambria Math" panose="02040503050406030204" pitchFamily="18" charset="0"/>
                            </a:rPr>
                            <m:t>𝜎</m:t>
                          </m:r>
                        </m:e>
                        <m:sup>
                          <m:r>
                            <a:rPr lang="en-US" sz="1013" i="1">
                              <a:latin typeface="Cambria Math" panose="02040503050406030204" pitchFamily="18" charset="0"/>
                            </a:rPr>
                            <m:t>2</m:t>
                          </m:r>
                        </m:sup>
                      </m:sSup>
                    </m:oMath>
                  </m:oMathPara>
                </a14:m>
                <a:endParaRPr lang="en-US" sz="1013" dirty="0"/>
              </a:p>
            </p:txBody>
          </p:sp>
        </mc:Choice>
        <mc:Fallback xmlns="">
          <p:sp>
            <p:nvSpPr>
              <p:cNvPr id="10" name="Oval 9">
                <a:extLst>
                  <a:ext uri="{FF2B5EF4-FFF2-40B4-BE49-F238E27FC236}">
                    <a16:creationId xmlns:a16="http://schemas.microsoft.com/office/drawing/2014/main" id="{2A7180E3-BE85-0C42-B2EB-61C3B18580B8}"/>
                  </a:ext>
                </a:extLst>
              </p:cNvPr>
              <p:cNvSpPr>
                <a:spLocks noRot="1" noChangeAspect="1" noMove="1" noResize="1" noEditPoints="1" noAdjustHandles="1" noChangeArrowheads="1" noChangeShapeType="1" noTextEdit="1"/>
              </p:cNvSpPr>
              <p:nvPr/>
            </p:nvSpPr>
            <p:spPr>
              <a:xfrm>
                <a:off x="2125017" y="2473288"/>
                <a:ext cx="389698" cy="323295"/>
              </a:xfrm>
              <a:prstGeom prst="ellipse">
                <a:avLst/>
              </a:prstGeom>
              <a:blipFill>
                <a:blip r:embed="rId4"/>
                <a:stretch>
                  <a:fillRect/>
                </a:stretch>
              </a:blipFill>
              <a:ln w="38100"/>
            </p:spPr>
            <p:txBody>
              <a:bodyPr/>
              <a:lstStyle/>
              <a:p>
                <a:r>
                  <a:rPr lang="en-US">
                    <a:noFill/>
                  </a:rPr>
                  <a:t> </a:t>
                </a:r>
              </a:p>
            </p:txBody>
          </p:sp>
        </mc:Fallback>
      </mc:AlternateContent>
      <p:sp>
        <p:nvSpPr>
          <p:cNvPr id="11" name="Rectangle 10">
            <a:extLst>
              <a:ext uri="{FF2B5EF4-FFF2-40B4-BE49-F238E27FC236}">
                <a16:creationId xmlns:a16="http://schemas.microsoft.com/office/drawing/2014/main" id="{B0C5A3E6-B75A-8A49-ACEE-746F5AE5FBBB}"/>
              </a:ext>
            </a:extLst>
          </p:cNvPr>
          <p:cNvSpPr/>
          <p:nvPr/>
        </p:nvSpPr>
        <p:spPr>
          <a:xfrm>
            <a:off x="1344423" y="1990554"/>
            <a:ext cx="477917" cy="26647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013" dirty="0"/>
              <a:t>y</a:t>
            </a:r>
          </a:p>
        </p:txBody>
      </p:sp>
      <p:cxnSp>
        <p:nvCxnSpPr>
          <p:cNvPr id="13" name="Straight Arrow Connector 12">
            <a:extLst>
              <a:ext uri="{FF2B5EF4-FFF2-40B4-BE49-F238E27FC236}">
                <a16:creationId xmlns:a16="http://schemas.microsoft.com/office/drawing/2014/main" id="{56848C34-0031-6349-804F-FFBE49B9FB31}"/>
              </a:ext>
            </a:extLst>
          </p:cNvPr>
          <p:cNvCxnSpPr>
            <a:cxnSpLocks/>
            <a:stCxn id="8" idx="0"/>
            <a:endCxn id="9" idx="4"/>
          </p:cNvCxnSpPr>
          <p:nvPr/>
        </p:nvCxnSpPr>
        <p:spPr>
          <a:xfrm flipV="1">
            <a:off x="1583381" y="2790571"/>
            <a:ext cx="239881" cy="225478"/>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E972DAA-39A2-6740-8CF4-CBE5D26849BE}"/>
              </a:ext>
            </a:extLst>
          </p:cNvPr>
          <p:cNvCxnSpPr>
            <a:cxnSpLocks/>
            <a:stCxn id="8" idx="0"/>
            <a:endCxn id="10" idx="4"/>
          </p:cNvCxnSpPr>
          <p:nvPr/>
        </p:nvCxnSpPr>
        <p:spPr>
          <a:xfrm flipV="1">
            <a:off x="1583381" y="2796584"/>
            <a:ext cx="736485" cy="219464"/>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BC1E654-7BFE-0F48-B064-1F1B5FB2797F}"/>
              </a:ext>
            </a:extLst>
          </p:cNvPr>
          <p:cNvCxnSpPr>
            <a:cxnSpLocks/>
            <a:stCxn id="9" idx="0"/>
            <a:endCxn id="11" idx="2"/>
          </p:cNvCxnSpPr>
          <p:nvPr/>
        </p:nvCxnSpPr>
        <p:spPr>
          <a:xfrm flipH="1" flipV="1">
            <a:off x="1583381" y="2257025"/>
            <a:ext cx="239881" cy="216265"/>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D19771F-661F-554D-9425-653BC84DFD0B}"/>
              </a:ext>
            </a:extLst>
          </p:cNvPr>
          <p:cNvCxnSpPr>
            <a:cxnSpLocks/>
            <a:stCxn id="10" idx="0"/>
            <a:endCxn id="11" idx="2"/>
          </p:cNvCxnSpPr>
          <p:nvPr/>
        </p:nvCxnSpPr>
        <p:spPr>
          <a:xfrm flipH="1" flipV="1">
            <a:off x="1583381" y="2257025"/>
            <a:ext cx="736485" cy="216265"/>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F13CD6B-2C4D-EB43-9EBB-09C4C4510DE1}"/>
              </a:ext>
            </a:extLst>
          </p:cNvPr>
          <p:cNvCxnSpPr>
            <a:cxnSpLocks/>
            <a:stCxn id="8" idx="0"/>
            <a:endCxn id="11" idx="2"/>
          </p:cNvCxnSpPr>
          <p:nvPr/>
        </p:nvCxnSpPr>
        <p:spPr>
          <a:xfrm flipV="1">
            <a:off x="1583380" y="2257024"/>
            <a:ext cx="0" cy="759024"/>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2EE45807-B502-9A4E-A070-B19110B27B8F}"/>
              </a:ext>
            </a:extLst>
          </p:cNvPr>
          <p:cNvSpPr txBox="1"/>
          <p:nvPr/>
        </p:nvSpPr>
        <p:spPr>
          <a:xfrm>
            <a:off x="1282700" y="3457210"/>
            <a:ext cx="2386584" cy="248209"/>
          </a:xfrm>
          <a:prstGeom prst="rect">
            <a:avLst/>
          </a:prstGeom>
          <a:noFill/>
        </p:spPr>
        <p:txBody>
          <a:bodyPr wrap="square" rtlCol="0">
            <a:spAutoFit/>
          </a:bodyPr>
          <a:lstStyle/>
          <a:p>
            <a:r>
              <a:rPr lang="en-US" sz="1013" dirty="0"/>
              <a:t>Batch Normalization </a:t>
            </a:r>
            <a:r>
              <a:rPr lang="en-US" sz="1013" baseline="30000" dirty="0"/>
              <a:t>[5]</a:t>
            </a:r>
            <a:r>
              <a:rPr lang="en-US" sz="1013" dirty="0"/>
              <a:t> in training mode.</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F9F10BC-D506-DE40-8E89-89C555348A28}"/>
                  </a:ext>
                </a:extLst>
              </p:cNvPr>
              <p:cNvSpPr/>
              <p:nvPr/>
            </p:nvSpPr>
            <p:spPr>
              <a:xfrm>
                <a:off x="2589861" y="3016048"/>
                <a:ext cx="477917" cy="276570"/>
              </a:xfrm>
              <a:prstGeom prst="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900" i="1">
                              <a:latin typeface="Cambria Math" panose="02040503050406030204" pitchFamily="18" charset="0"/>
                            </a:rPr>
                          </m:ctrlPr>
                        </m:fPr>
                        <m:num>
                          <m:sSub>
                            <m:sSubPr>
                              <m:ctrlPr>
                                <a:rPr lang="en-US" sz="900" i="1">
                                  <a:latin typeface="Cambria Math" panose="02040503050406030204" pitchFamily="18" charset="0"/>
                                </a:rPr>
                              </m:ctrlPr>
                            </m:sSubPr>
                            <m:e>
                              <m:r>
                                <a:rPr lang="en-US" sz="900" i="1">
                                  <a:latin typeface="Cambria Math" panose="02040503050406030204" pitchFamily="18" charset="0"/>
                                </a:rPr>
                                <m:t>𝑑</m:t>
                              </m:r>
                            </m:e>
                            <m:sub>
                              <m:r>
                                <a:rPr lang="en-US" sz="900" i="1">
                                  <a:latin typeface="Cambria Math" panose="02040503050406030204" pitchFamily="18" charset="0"/>
                                </a:rPr>
                                <m:t>ℓ</m:t>
                              </m:r>
                            </m:sub>
                          </m:sSub>
                        </m:num>
                        <m:den>
                          <m:sSub>
                            <m:sSubPr>
                              <m:ctrlPr>
                                <a:rPr lang="en-US" sz="900" i="1">
                                  <a:latin typeface="Cambria Math" panose="02040503050406030204" pitchFamily="18" charset="0"/>
                                </a:rPr>
                              </m:ctrlPr>
                            </m:sSubPr>
                            <m:e>
                              <m:r>
                                <a:rPr lang="en-US" sz="900" i="1">
                                  <a:latin typeface="Cambria Math" panose="02040503050406030204" pitchFamily="18" charset="0"/>
                                </a:rPr>
                                <m:t>𝑑</m:t>
                              </m:r>
                            </m:e>
                            <m:sub>
                              <m:r>
                                <a:rPr lang="en-US" sz="900" i="1">
                                  <a:latin typeface="Cambria Math" panose="02040503050406030204" pitchFamily="18" charset="0"/>
                                </a:rPr>
                                <m:t>𝑥</m:t>
                              </m:r>
                            </m:sub>
                          </m:sSub>
                          <m:r>
                            <a:rPr lang="en-US" sz="900" i="1">
                              <a:latin typeface="Cambria Math" panose="02040503050406030204" pitchFamily="18" charset="0"/>
                            </a:rPr>
                            <m:t> </m:t>
                          </m:r>
                        </m:den>
                      </m:f>
                    </m:oMath>
                  </m:oMathPara>
                </a14:m>
                <a:endParaRPr lang="en-US" sz="900" dirty="0"/>
              </a:p>
            </p:txBody>
          </p:sp>
        </mc:Choice>
        <mc:Fallback xmlns="">
          <p:sp>
            <p:nvSpPr>
              <p:cNvPr id="49" name="Rectangle 48">
                <a:extLst>
                  <a:ext uri="{FF2B5EF4-FFF2-40B4-BE49-F238E27FC236}">
                    <a16:creationId xmlns:a16="http://schemas.microsoft.com/office/drawing/2014/main" id="{CF9F10BC-D506-DE40-8E89-89C555348A28}"/>
                  </a:ext>
                </a:extLst>
              </p:cNvPr>
              <p:cNvSpPr>
                <a:spLocks noRot="1" noChangeAspect="1" noMove="1" noResize="1" noEditPoints="1" noAdjustHandles="1" noChangeArrowheads="1" noChangeShapeType="1" noTextEdit="1"/>
              </p:cNvSpPr>
              <p:nvPr/>
            </p:nvSpPr>
            <p:spPr>
              <a:xfrm>
                <a:off x="2589861" y="3016048"/>
                <a:ext cx="477917" cy="276570"/>
              </a:xfrm>
              <a:prstGeom prst="rect">
                <a:avLst/>
              </a:prstGeom>
              <a:blipFill>
                <a:blip r:embed="rId5"/>
                <a:stretch>
                  <a:fillRect b="-11538"/>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05461172-2F1D-584C-901C-697AB754ACF4}"/>
                  </a:ext>
                </a:extLst>
              </p:cNvPr>
              <p:cNvSpPr/>
              <p:nvPr/>
            </p:nvSpPr>
            <p:spPr>
              <a:xfrm>
                <a:off x="2874468" y="2493559"/>
                <a:ext cx="388463" cy="340882"/>
              </a:xfrm>
              <a:prstGeom prst="ellipse">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900" i="1">
                              <a:latin typeface="Cambria Math" panose="02040503050406030204" pitchFamily="18" charset="0"/>
                            </a:rPr>
                          </m:ctrlPr>
                        </m:fPr>
                        <m:num>
                          <m:sSub>
                            <m:sSubPr>
                              <m:ctrlPr>
                                <a:rPr lang="en-US" sz="900" i="1">
                                  <a:latin typeface="Cambria Math" panose="02040503050406030204" pitchFamily="18" charset="0"/>
                                </a:rPr>
                              </m:ctrlPr>
                            </m:sSubPr>
                            <m:e>
                              <m:r>
                                <a:rPr lang="en-US" sz="900" i="1">
                                  <a:latin typeface="Cambria Math" panose="02040503050406030204" pitchFamily="18" charset="0"/>
                                </a:rPr>
                                <m:t>𝑑</m:t>
                              </m:r>
                            </m:e>
                            <m:sub>
                              <m:r>
                                <a:rPr lang="en-US" sz="900" i="1">
                                  <a:latin typeface="Cambria Math" panose="02040503050406030204" pitchFamily="18" charset="0"/>
                                </a:rPr>
                                <m:t>ℓ</m:t>
                              </m:r>
                            </m:sub>
                          </m:sSub>
                        </m:num>
                        <m:den>
                          <m:sSub>
                            <m:sSubPr>
                              <m:ctrlPr>
                                <a:rPr lang="en-US" sz="900" i="1">
                                  <a:latin typeface="Cambria Math" panose="02040503050406030204" pitchFamily="18" charset="0"/>
                                </a:rPr>
                              </m:ctrlPr>
                            </m:sSubPr>
                            <m:e>
                              <m:r>
                                <a:rPr lang="en-US" sz="900" i="1">
                                  <a:latin typeface="Cambria Math" panose="02040503050406030204" pitchFamily="18" charset="0"/>
                                </a:rPr>
                                <m:t>𝑑</m:t>
                              </m:r>
                            </m:e>
                            <m:sub>
                              <m:r>
                                <a:rPr lang="en-US" sz="900" i="1">
                                  <a:latin typeface="Cambria Math" panose="02040503050406030204" pitchFamily="18" charset="0"/>
                                </a:rPr>
                                <m:t>𝜇</m:t>
                              </m:r>
                            </m:sub>
                          </m:sSub>
                        </m:den>
                      </m:f>
                    </m:oMath>
                  </m:oMathPara>
                </a14:m>
                <a:endParaRPr lang="en-US" sz="900" dirty="0"/>
              </a:p>
            </p:txBody>
          </p:sp>
        </mc:Choice>
        <mc:Fallback xmlns="">
          <p:sp>
            <p:nvSpPr>
              <p:cNvPr id="50" name="Oval 49">
                <a:extLst>
                  <a:ext uri="{FF2B5EF4-FFF2-40B4-BE49-F238E27FC236}">
                    <a16:creationId xmlns:a16="http://schemas.microsoft.com/office/drawing/2014/main" id="{05461172-2F1D-584C-901C-697AB754ACF4}"/>
                  </a:ext>
                </a:extLst>
              </p:cNvPr>
              <p:cNvSpPr>
                <a:spLocks noRot="1" noChangeAspect="1" noMove="1" noResize="1" noEditPoints="1" noAdjustHandles="1" noChangeArrowheads="1" noChangeShapeType="1" noTextEdit="1"/>
              </p:cNvSpPr>
              <p:nvPr/>
            </p:nvSpPr>
            <p:spPr>
              <a:xfrm>
                <a:off x="2874468" y="2493559"/>
                <a:ext cx="388463" cy="340882"/>
              </a:xfrm>
              <a:prstGeom prst="ellipse">
                <a:avLst/>
              </a:prstGeom>
              <a:blipFill>
                <a:blip r:embed="rId6"/>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6EE28FB7-1C4B-F841-83AE-B5047F3B7AC6}"/>
                  </a:ext>
                </a:extLst>
              </p:cNvPr>
              <p:cNvSpPr/>
              <p:nvPr/>
            </p:nvSpPr>
            <p:spPr>
              <a:xfrm>
                <a:off x="3370456" y="2493559"/>
                <a:ext cx="389698" cy="345724"/>
              </a:xfrm>
              <a:prstGeom prst="ellipse">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1013" i="1">
                              <a:latin typeface="Cambria Math" panose="02040503050406030204" pitchFamily="18" charset="0"/>
                            </a:rPr>
                          </m:ctrlPr>
                        </m:fPr>
                        <m:num>
                          <m:sSub>
                            <m:sSubPr>
                              <m:ctrlPr>
                                <a:rPr lang="en-US" sz="1013" i="1">
                                  <a:latin typeface="Cambria Math" panose="02040503050406030204" pitchFamily="18" charset="0"/>
                                </a:rPr>
                              </m:ctrlPr>
                            </m:sSubPr>
                            <m:e>
                              <m:r>
                                <a:rPr lang="en-US" sz="1013" i="1">
                                  <a:latin typeface="Cambria Math" panose="02040503050406030204" pitchFamily="18" charset="0"/>
                                </a:rPr>
                                <m:t>𝑑</m:t>
                              </m:r>
                            </m:e>
                            <m:sub>
                              <m:r>
                                <a:rPr lang="en-US" sz="1013" i="1">
                                  <a:latin typeface="Cambria Math" panose="02040503050406030204" pitchFamily="18" charset="0"/>
                                </a:rPr>
                                <m:t>ℓ</m:t>
                              </m:r>
                            </m:sub>
                          </m:sSub>
                        </m:num>
                        <m:den>
                          <m:sSub>
                            <m:sSubPr>
                              <m:ctrlPr>
                                <a:rPr lang="en-US" sz="1013" i="1">
                                  <a:latin typeface="Cambria Math" panose="02040503050406030204" pitchFamily="18" charset="0"/>
                                </a:rPr>
                              </m:ctrlPr>
                            </m:sSubPr>
                            <m:e>
                              <m:r>
                                <a:rPr lang="en-US" sz="1013" i="1">
                                  <a:latin typeface="Cambria Math" panose="02040503050406030204" pitchFamily="18" charset="0"/>
                                </a:rPr>
                                <m:t>𝑑</m:t>
                              </m:r>
                            </m:e>
                            <m:sub>
                              <m:sSup>
                                <m:sSupPr>
                                  <m:ctrlPr>
                                    <a:rPr lang="en-US" sz="1013" i="1">
                                      <a:latin typeface="Cambria Math" panose="02040503050406030204" pitchFamily="18" charset="0"/>
                                    </a:rPr>
                                  </m:ctrlPr>
                                </m:sSupPr>
                                <m:e>
                                  <m:r>
                                    <a:rPr lang="en-US" sz="1013" i="1">
                                      <a:latin typeface="Cambria Math" panose="02040503050406030204" pitchFamily="18" charset="0"/>
                                    </a:rPr>
                                    <m:t>𝜎</m:t>
                                  </m:r>
                                </m:e>
                                <m:sup>
                                  <m:r>
                                    <a:rPr lang="en-US" sz="1013" i="1">
                                      <a:latin typeface="Cambria Math" panose="02040503050406030204" pitchFamily="18" charset="0"/>
                                    </a:rPr>
                                    <m:t>2</m:t>
                                  </m:r>
                                </m:sup>
                              </m:sSup>
                            </m:sub>
                          </m:sSub>
                        </m:den>
                      </m:f>
                    </m:oMath>
                  </m:oMathPara>
                </a14:m>
                <a:endParaRPr lang="en-US" sz="1013" dirty="0"/>
              </a:p>
            </p:txBody>
          </p:sp>
        </mc:Choice>
        <mc:Fallback xmlns="">
          <p:sp>
            <p:nvSpPr>
              <p:cNvPr id="51" name="Oval 50">
                <a:extLst>
                  <a:ext uri="{FF2B5EF4-FFF2-40B4-BE49-F238E27FC236}">
                    <a16:creationId xmlns:a16="http://schemas.microsoft.com/office/drawing/2014/main" id="{6EE28FB7-1C4B-F841-83AE-B5047F3B7AC6}"/>
                  </a:ext>
                </a:extLst>
              </p:cNvPr>
              <p:cNvSpPr>
                <a:spLocks noRot="1" noChangeAspect="1" noMove="1" noResize="1" noEditPoints="1" noAdjustHandles="1" noChangeArrowheads="1" noChangeShapeType="1" noTextEdit="1"/>
              </p:cNvSpPr>
              <p:nvPr/>
            </p:nvSpPr>
            <p:spPr>
              <a:xfrm>
                <a:off x="3370456" y="2493559"/>
                <a:ext cx="389698" cy="345724"/>
              </a:xfrm>
              <a:prstGeom prst="ellipse">
                <a:avLst/>
              </a:prstGeom>
              <a:blipFill>
                <a:blip r:embed="rId7"/>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856A0656-C99A-5443-A2BB-1B54EF529258}"/>
                  </a:ext>
                </a:extLst>
              </p:cNvPr>
              <p:cNvSpPr/>
              <p:nvPr/>
            </p:nvSpPr>
            <p:spPr>
              <a:xfrm>
                <a:off x="2589861" y="1990554"/>
                <a:ext cx="477917" cy="266471"/>
              </a:xfrm>
              <a:prstGeom prst="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900" i="1">
                              <a:latin typeface="Cambria Math" panose="02040503050406030204" pitchFamily="18" charset="0"/>
                            </a:rPr>
                          </m:ctrlPr>
                        </m:fPr>
                        <m:num>
                          <m:sSub>
                            <m:sSubPr>
                              <m:ctrlPr>
                                <a:rPr lang="en-US" sz="900" i="1">
                                  <a:latin typeface="Cambria Math" panose="02040503050406030204" pitchFamily="18" charset="0"/>
                                </a:rPr>
                              </m:ctrlPr>
                            </m:sSubPr>
                            <m:e>
                              <m:r>
                                <a:rPr lang="en-US" sz="900" i="1">
                                  <a:latin typeface="Cambria Math" panose="02040503050406030204" pitchFamily="18" charset="0"/>
                                </a:rPr>
                                <m:t>𝑑</m:t>
                              </m:r>
                            </m:e>
                            <m:sub>
                              <m:r>
                                <a:rPr lang="en-US" sz="900" i="1">
                                  <a:latin typeface="Cambria Math" panose="02040503050406030204" pitchFamily="18" charset="0"/>
                                </a:rPr>
                                <m:t>ℓ</m:t>
                              </m:r>
                            </m:sub>
                          </m:sSub>
                        </m:num>
                        <m:den>
                          <m:sSub>
                            <m:sSubPr>
                              <m:ctrlPr>
                                <a:rPr lang="en-US" sz="900" i="1">
                                  <a:latin typeface="Cambria Math" panose="02040503050406030204" pitchFamily="18" charset="0"/>
                                </a:rPr>
                              </m:ctrlPr>
                            </m:sSubPr>
                            <m:e>
                              <m:r>
                                <a:rPr lang="en-US" sz="900" i="1">
                                  <a:latin typeface="Cambria Math" panose="02040503050406030204" pitchFamily="18" charset="0"/>
                                </a:rPr>
                                <m:t>𝑑</m:t>
                              </m:r>
                            </m:e>
                            <m:sub>
                              <m:r>
                                <a:rPr lang="en-US" sz="900" i="1">
                                  <a:latin typeface="Cambria Math" panose="02040503050406030204" pitchFamily="18" charset="0"/>
                                </a:rPr>
                                <m:t>𝑦</m:t>
                              </m:r>
                            </m:sub>
                          </m:sSub>
                        </m:den>
                      </m:f>
                    </m:oMath>
                  </m:oMathPara>
                </a14:m>
                <a:endParaRPr lang="en-US" sz="1013" dirty="0"/>
              </a:p>
            </p:txBody>
          </p:sp>
        </mc:Choice>
        <mc:Fallback xmlns="">
          <p:sp>
            <p:nvSpPr>
              <p:cNvPr id="52" name="Rectangle 51">
                <a:extLst>
                  <a:ext uri="{FF2B5EF4-FFF2-40B4-BE49-F238E27FC236}">
                    <a16:creationId xmlns:a16="http://schemas.microsoft.com/office/drawing/2014/main" id="{856A0656-C99A-5443-A2BB-1B54EF529258}"/>
                  </a:ext>
                </a:extLst>
              </p:cNvPr>
              <p:cNvSpPr>
                <a:spLocks noRot="1" noChangeAspect="1" noMove="1" noResize="1" noEditPoints="1" noAdjustHandles="1" noChangeArrowheads="1" noChangeShapeType="1" noTextEdit="1"/>
              </p:cNvSpPr>
              <p:nvPr/>
            </p:nvSpPr>
            <p:spPr>
              <a:xfrm>
                <a:off x="2589861" y="1990554"/>
                <a:ext cx="477917" cy="266471"/>
              </a:xfrm>
              <a:prstGeom prst="rect">
                <a:avLst/>
              </a:prstGeom>
              <a:blipFill>
                <a:blip r:embed="rId8"/>
                <a:stretch>
                  <a:fillRect t="-4167"/>
                </a:stretch>
              </a:blipFill>
              <a:ln w="38100">
                <a:solidFill>
                  <a:srgbClr val="C00000"/>
                </a:solidFill>
              </a:ln>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277E6E8F-6B06-DD47-8ED8-AA62AB0242AF}"/>
              </a:ext>
            </a:extLst>
          </p:cNvPr>
          <p:cNvCxnSpPr>
            <a:cxnSpLocks/>
            <a:stCxn id="52" idx="2"/>
            <a:endCxn id="49" idx="0"/>
          </p:cNvCxnSpPr>
          <p:nvPr/>
        </p:nvCxnSpPr>
        <p:spPr>
          <a:xfrm>
            <a:off x="2828819" y="2257024"/>
            <a:ext cx="0" cy="759024"/>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F2FA5F4-F827-D64A-9FEE-6B594BB65A1E}"/>
              </a:ext>
            </a:extLst>
          </p:cNvPr>
          <p:cNvCxnSpPr>
            <a:cxnSpLocks/>
            <a:stCxn id="52" idx="2"/>
            <a:endCxn id="50" idx="0"/>
          </p:cNvCxnSpPr>
          <p:nvPr/>
        </p:nvCxnSpPr>
        <p:spPr>
          <a:xfrm>
            <a:off x="2828819" y="2257024"/>
            <a:ext cx="239881" cy="236535"/>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3B57AEA7-CF2A-3240-A4E6-88057327FF82}"/>
              </a:ext>
            </a:extLst>
          </p:cNvPr>
          <p:cNvCxnSpPr>
            <a:cxnSpLocks/>
            <a:stCxn id="52" idx="2"/>
            <a:endCxn id="51" idx="0"/>
          </p:cNvCxnSpPr>
          <p:nvPr/>
        </p:nvCxnSpPr>
        <p:spPr>
          <a:xfrm>
            <a:off x="2828820" y="2257024"/>
            <a:ext cx="736485" cy="236535"/>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7B219F5F-AE53-644F-8253-E4337B161ABB}"/>
              </a:ext>
            </a:extLst>
          </p:cNvPr>
          <p:cNvCxnSpPr>
            <a:cxnSpLocks/>
            <a:stCxn id="50" idx="4"/>
            <a:endCxn id="49" idx="0"/>
          </p:cNvCxnSpPr>
          <p:nvPr/>
        </p:nvCxnSpPr>
        <p:spPr>
          <a:xfrm flipH="1">
            <a:off x="2828819" y="2834442"/>
            <a:ext cx="239881" cy="181607"/>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B58D8809-3DD6-1C44-B44D-56E80D160AFD}"/>
              </a:ext>
            </a:extLst>
          </p:cNvPr>
          <p:cNvCxnSpPr>
            <a:cxnSpLocks/>
            <a:stCxn id="51" idx="4"/>
            <a:endCxn id="49" idx="0"/>
          </p:cNvCxnSpPr>
          <p:nvPr/>
        </p:nvCxnSpPr>
        <p:spPr>
          <a:xfrm flipH="1">
            <a:off x="2828820" y="2839282"/>
            <a:ext cx="736485" cy="176766"/>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4B76B60A-FE07-5F47-B685-1521C1D323FC}"/>
              </a:ext>
            </a:extLst>
          </p:cNvPr>
          <p:cNvSpPr txBox="1"/>
          <p:nvPr/>
        </p:nvSpPr>
        <p:spPr>
          <a:xfrm>
            <a:off x="1235498" y="1721463"/>
            <a:ext cx="695764" cy="248209"/>
          </a:xfrm>
          <a:prstGeom prst="rect">
            <a:avLst/>
          </a:prstGeom>
          <a:noFill/>
        </p:spPr>
        <p:txBody>
          <a:bodyPr wrap="square" rtlCol="0">
            <a:spAutoFit/>
          </a:bodyPr>
          <a:lstStyle/>
          <a:p>
            <a:pPr algn="ctr"/>
            <a:r>
              <a:rPr lang="en-US" sz="1013" dirty="0"/>
              <a:t>forward</a:t>
            </a:r>
          </a:p>
        </p:txBody>
      </p:sp>
      <p:sp>
        <p:nvSpPr>
          <p:cNvPr id="88" name="TextBox 87">
            <a:extLst>
              <a:ext uri="{FF2B5EF4-FFF2-40B4-BE49-F238E27FC236}">
                <a16:creationId xmlns:a16="http://schemas.microsoft.com/office/drawing/2014/main" id="{04C2CE13-21E9-C84E-B86A-9FDD36D94F5F}"/>
              </a:ext>
            </a:extLst>
          </p:cNvPr>
          <p:cNvSpPr txBox="1"/>
          <p:nvPr/>
        </p:nvSpPr>
        <p:spPr>
          <a:xfrm>
            <a:off x="2410123" y="1730850"/>
            <a:ext cx="786939" cy="248209"/>
          </a:xfrm>
          <a:prstGeom prst="rect">
            <a:avLst/>
          </a:prstGeom>
          <a:noFill/>
        </p:spPr>
        <p:txBody>
          <a:bodyPr wrap="square" rtlCol="0">
            <a:spAutoFit/>
          </a:bodyPr>
          <a:lstStyle/>
          <a:p>
            <a:pPr algn="ctr"/>
            <a:r>
              <a:rPr lang="en-US" sz="1013" dirty="0"/>
              <a:t>backward</a:t>
            </a:r>
          </a:p>
        </p:txBody>
      </p:sp>
      <p:cxnSp>
        <p:nvCxnSpPr>
          <p:cNvPr id="46" name="Straight Arrow Connector 45">
            <a:extLst>
              <a:ext uri="{FF2B5EF4-FFF2-40B4-BE49-F238E27FC236}">
                <a16:creationId xmlns:a16="http://schemas.microsoft.com/office/drawing/2014/main" id="{071568A2-3BC5-654B-9ACE-0E474A07F7E4}"/>
              </a:ext>
            </a:extLst>
          </p:cNvPr>
          <p:cNvCxnSpPr>
            <a:cxnSpLocks/>
            <a:stCxn id="9" idx="6"/>
            <a:endCxn id="10" idx="2"/>
          </p:cNvCxnSpPr>
          <p:nvPr/>
        </p:nvCxnSpPr>
        <p:spPr>
          <a:xfrm>
            <a:off x="2017492" y="2631930"/>
            <a:ext cx="107525" cy="3007"/>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F967668-B2BA-AF41-A136-0E3C76A1A322}"/>
              </a:ext>
            </a:extLst>
          </p:cNvPr>
          <p:cNvCxnSpPr>
            <a:cxnSpLocks/>
            <a:stCxn id="51" idx="2"/>
            <a:endCxn id="50" idx="6"/>
          </p:cNvCxnSpPr>
          <p:nvPr/>
        </p:nvCxnSpPr>
        <p:spPr>
          <a:xfrm flipH="1" flipV="1">
            <a:off x="3262931" y="2664000"/>
            <a:ext cx="107525" cy="2420"/>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35" name="Title 1">
            <a:extLst>
              <a:ext uri="{FF2B5EF4-FFF2-40B4-BE49-F238E27FC236}">
                <a16:creationId xmlns:a16="http://schemas.microsoft.com/office/drawing/2014/main" id="{7C124BBC-4534-2841-BCB0-76597B1A51E3}"/>
              </a:ext>
            </a:extLst>
          </p:cNvPr>
          <p:cNvSpPr>
            <a:spLocks noGrp="1"/>
          </p:cNvSpPr>
          <p:nvPr>
            <p:ph type="title"/>
          </p:nvPr>
        </p:nvSpPr>
        <p:spPr>
          <a:xfrm>
            <a:off x="628650" y="273844"/>
            <a:ext cx="7886700" cy="994172"/>
          </a:xfrm>
        </p:spPr>
        <p:txBody>
          <a:bodyPr/>
          <a:lstStyle/>
          <a:p>
            <a:r>
              <a:rPr lang="en-US" dirty="0"/>
              <a:t>Standard BN and Data Parallelism</a:t>
            </a:r>
          </a:p>
        </p:txBody>
      </p:sp>
      <p:sp>
        <p:nvSpPr>
          <p:cNvPr id="38" name="TextBox 37">
            <a:extLst>
              <a:ext uri="{FF2B5EF4-FFF2-40B4-BE49-F238E27FC236}">
                <a16:creationId xmlns:a16="http://schemas.microsoft.com/office/drawing/2014/main" id="{A8BFFD3D-2F55-BA40-BE4B-5F5B527A2000}"/>
              </a:ext>
            </a:extLst>
          </p:cNvPr>
          <p:cNvSpPr txBox="1"/>
          <p:nvPr/>
        </p:nvSpPr>
        <p:spPr>
          <a:xfrm>
            <a:off x="683652" y="4158866"/>
            <a:ext cx="7109068" cy="253916"/>
          </a:xfrm>
          <a:prstGeom prst="rect">
            <a:avLst/>
          </a:prstGeom>
          <a:noFill/>
        </p:spPr>
        <p:txBody>
          <a:bodyPr wrap="square" rtlCol="0">
            <a:spAutoFit/>
          </a:bodyPr>
          <a:lstStyle/>
          <a:p>
            <a:r>
              <a:rPr lang="en-US" sz="1050" baseline="30000" dirty="0">
                <a:solidFill>
                  <a:schemeClr val="tx1">
                    <a:lumMod val="50000"/>
                    <a:lumOff val="50000"/>
                  </a:schemeClr>
                </a:solidFill>
              </a:rPr>
              <a:t>5</a:t>
            </a:r>
            <a:r>
              <a:rPr lang="en-US" sz="1050" dirty="0">
                <a:solidFill>
                  <a:schemeClr val="tx1">
                    <a:lumMod val="50000"/>
                    <a:lumOff val="50000"/>
                  </a:schemeClr>
                </a:solidFill>
              </a:rPr>
              <a:t>Ioffe and </a:t>
            </a:r>
            <a:r>
              <a:rPr lang="en-US" sz="1050" dirty="0" err="1">
                <a:solidFill>
                  <a:schemeClr val="tx1">
                    <a:lumMod val="50000"/>
                    <a:lumOff val="50000"/>
                  </a:schemeClr>
                </a:solidFill>
              </a:rPr>
              <a:t>Szegedy</a:t>
            </a:r>
            <a:r>
              <a:rPr lang="en-US" sz="1050" dirty="0">
                <a:solidFill>
                  <a:schemeClr val="tx1">
                    <a:lumMod val="50000"/>
                    <a:lumOff val="50000"/>
                  </a:schemeClr>
                </a:solidFill>
              </a:rPr>
              <a:t>. "Batch normalization: Accelerating deep network training by reducing internal covariate shift.” ICML. 2015.</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6097174-A576-2F49-B69C-C4D3FE00658F}"/>
                  </a:ext>
                </a:extLst>
              </p:cNvPr>
              <p:cNvSpPr/>
              <p:nvPr/>
            </p:nvSpPr>
            <p:spPr>
              <a:xfrm>
                <a:off x="4965797" y="2641843"/>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1</m:t>
                          </m:r>
                        </m:sub>
                      </m:sSub>
                    </m:oMath>
                  </m:oMathPara>
                </a14:m>
                <a:endParaRPr lang="en-US" sz="1013" dirty="0"/>
              </a:p>
            </p:txBody>
          </p:sp>
        </mc:Choice>
        <mc:Fallback xmlns="">
          <p:sp>
            <p:nvSpPr>
              <p:cNvPr id="32" name="Rectangle 31">
                <a:extLst>
                  <a:ext uri="{FF2B5EF4-FFF2-40B4-BE49-F238E27FC236}">
                    <a16:creationId xmlns:a16="http://schemas.microsoft.com/office/drawing/2014/main" id="{16097174-A576-2F49-B69C-C4D3FE00658F}"/>
                  </a:ext>
                </a:extLst>
              </p:cNvPr>
              <p:cNvSpPr>
                <a:spLocks noRot="1" noChangeAspect="1" noMove="1" noResize="1" noEditPoints="1" noAdjustHandles="1" noChangeArrowheads="1" noChangeShapeType="1" noTextEdit="1"/>
              </p:cNvSpPr>
              <p:nvPr/>
            </p:nvSpPr>
            <p:spPr>
              <a:xfrm>
                <a:off x="4965797" y="2641843"/>
                <a:ext cx="206928" cy="183757"/>
              </a:xfrm>
              <a:prstGeom prst="rect">
                <a:avLst/>
              </a:prstGeom>
              <a:blipFill>
                <a:blip r:embed="rId9"/>
                <a:stretch>
                  <a:fillRect b="-5882"/>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26FF82DD-B446-054A-BDF3-369CAFE6E297}"/>
                  </a:ext>
                </a:extLst>
              </p:cNvPr>
              <p:cNvSpPr/>
              <p:nvPr/>
            </p:nvSpPr>
            <p:spPr>
              <a:xfrm>
                <a:off x="5069260" y="2300757"/>
                <a:ext cx="200630" cy="162481"/>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𝜇</m:t>
                          </m:r>
                        </m:e>
                        <m:sub>
                          <m:r>
                            <a:rPr lang="en-US" sz="1013" i="1">
                              <a:latin typeface="Cambria Math" panose="02040503050406030204" pitchFamily="18" charset="0"/>
                            </a:rPr>
                            <m:t>1</m:t>
                          </m:r>
                        </m:sub>
                      </m:sSub>
                    </m:oMath>
                  </m:oMathPara>
                </a14:m>
                <a:endParaRPr lang="en-US" sz="1013" dirty="0"/>
              </a:p>
            </p:txBody>
          </p:sp>
        </mc:Choice>
        <mc:Fallback xmlns="">
          <p:sp>
            <p:nvSpPr>
              <p:cNvPr id="33" name="Oval 32">
                <a:extLst>
                  <a:ext uri="{FF2B5EF4-FFF2-40B4-BE49-F238E27FC236}">
                    <a16:creationId xmlns:a16="http://schemas.microsoft.com/office/drawing/2014/main" id="{26FF82DD-B446-054A-BDF3-369CAFE6E297}"/>
                  </a:ext>
                </a:extLst>
              </p:cNvPr>
              <p:cNvSpPr>
                <a:spLocks noRot="1" noChangeAspect="1" noMove="1" noResize="1" noEditPoints="1" noAdjustHandles="1" noChangeArrowheads="1" noChangeShapeType="1" noTextEdit="1"/>
              </p:cNvSpPr>
              <p:nvPr/>
            </p:nvSpPr>
            <p:spPr>
              <a:xfrm>
                <a:off x="5069260" y="2300757"/>
                <a:ext cx="200630" cy="162481"/>
              </a:xfrm>
              <a:prstGeom prst="ellipse">
                <a:avLst/>
              </a:prstGeom>
              <a:blipFill>
                <a:blip r:embed="rId10"/>
                <a:stretch>
                  <a:fillRect b="-13333"/>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285A1E7D-359C-3140-8E17-073476A068F1}"/>
                  </a:ext>
                </a:extLst>
              </p:cNvPr>
              <p:cNvSpPr/>
              <p:nvPr/>
            </p:nvSpPr>
            <p:spPr>
              <a:xfrm>
                <a:off x="5313035" y="2301718"/>
                <a:ext cx="201269" cy="16556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i="1">
                              <a:latin typeface="Cambria Math" panose="02040503050406030204" pitchFamily="18" charset="0"/>
                            </a:rPr>
                            <m:t>σ</m:t>
                          </m:r>
                        </m:e>
                        <m:sub>
                          <m:r>
                            <a:rPr lang="en-US" sz="1013" i="1">
                              <a:latin typeface="Cambria Math" panose="02040503050406030204" pitchFamily="18" charset="0"/>
                            </a:rPr>
                            <m:t>1</m:t>
                          </m:r>
                        </m:sub>
                      </m:sSub>
                    </m:oMath>
                  </m:oMathPara>
                </a14:m>
                <a:endParaRPr lang="en-US" sz="1013" dirty="0"/>
              </a:p>
            </p:txBody>
          </p:sp>
        </mc:Choice>
        <mc:Fallback xmlns="">
          <p:sp>
            <p:nvSpPr>
              <p:cNvPr id="34" name="Oval 33">
                <a:extLst>
                  <a:ext uri="{FF2B5EF4-FFF2-40B4-BE49-F238E27FC236}">
                    <a16:creationId xmlns:a16="http://schemas.microsoft.com/office/drawing/2014/main" id="{285A1E7D-359C-3140-8E17-073476A068F1}"/>
                  </a:ext>
                </a:extLst>
              </p:cNvPr>
              <p:cNvSpPr>
                <a:spLocks noRot="1" noChangeAspect="1" noMove="1" noResize="1" noEditPoints="1" noAdjustHandles="1" noChangeArrowheads="1" noChangeShapeType="1" noTextEdit="1"/>
              </p:cNvSpPr>
              <p:nvPr/>
            </p:nvSpPr>
            <p:spPr>
              <a:xfrm>
                <a:off x="5313035" y="2301718"/>
                <a:ext cx="201269" cy="165560"/>
              </a:xfrm>
              <a:prstGeom prst="ellipse">
                <a:avLst/>
              </a:prstGeom>
              <a:blipFill>
                <a:blip r:embed="rId11"/>
                <a:stretch>
                  <a:fillRect b="-6667"/>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57C91549-81E4-3F4E-93AC-191CDADE3D5D}"/>
                  </a:ext>
                </a:extLst>
              </p:cNvPr>
              <p:cNvSpPr/>
              <p:nvPr/>
            </p:nvSpPr>
            <p:spPr>
              <a:xfrm>
                <a:off x="4965797" y="1960494"/>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1</m:t>
                          </m:r>
                        </m:sub>
                      </m:sSub>
                    </m:oMath>
                  </m:oMathPara>
                </a14:m>
                <a:endParaRPr lang="en-US" sz="1013" dirty="0"/>
              </a:p>
            </p:txBody>
          </p:sp>
        </mc:Choice>
        <mc:Fallback xmlns="">
          <p:sp>
            <p:nvSpPr>
              <p:cNvPr id="39" name="Rectangle 38">
                <a:extLst>
                  <a:ext uri="{FF2B5EF4-FFF2-40B4-BE49-F238E27FC236}">
                    <a16:creationId xmlns:a16="http://schemas.microsoft.com/office/drawing/2014/main" id="{57C91549-81E4-3F4E-93AC-191CDADE3D5D}"/>
                  </a:ext>
                </a:extLst>
              </p:cNvPr>
              <p:cNvSpPr>
                <a:spLocks noRot="1" noChangeAspect="1" noMove="1" noResize="1" noEditPoints="1" noAdjustHandles="1" noChangeArrowheads="1" noChangeShapeType="1" noTextEdit="1"/>
              </p:cNvSpPr>
              <p:nvPr/>
            </p:nvSpPr>
            <p:spPr>
              <a:xfrm>
                <a:off x="4965797" y="1960494"/>
                <a:ext cx="206928" cy="177046"/>
              </a:xfrm>
              <a:prstGeom prst="rect">
                <a:avLst/>
              </a:prstGeom>
              <a:blipFill>
                <a:blip r:embed="rId12"/>
                <a:stretch>
                  <a:fillRect b="-5882"/>
                </a:stretch>
              </a:blipFill>
              <a:ln w="28575"/>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DB5FCD38-1D00-3F42-A7E7-4167ECC60BE4}"/>
              </a:ext>
            </a:extLst>
          </p:cNvPr>
          <p:cNvCxnSpPr>
            <a:cxnSpLocks/>
            <a:stCxn id="42" idx="0"/>
            <a:endCxn id="43" idx="4"/>
          </p:cNvCxnSpPr>
          <p:nvPr/>
        </p:nvCxnSpPr>
        <p:spPr>
          <a:xfrm flipV="1">
            <a:off x="5069261" y="2464197"/>
            <a:ext cx="117259" cy="17764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E28DDB9-785E-5943-8732-CC340179D3E1}"/>
              </a:ext>
            </a:extLst>
          </p:cNvPr>
          <p:cNvCxnSpPr>
            <a:cxnSpLocks/>
            <a:stCxn id="42" idx="0"/>
            <a:endCxn id="44" idx="4"/>
          </p:cNvCxnSpPr>
          <p:nvPr/>
        </p:nvCxnSpPr>
        <p:spPr>
          <a:xfrm flipV="1">
            <a:off x="5069261" y="2467278"/>
            <a:ext cx="332321" cy="17456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1BB17A9C-42C1-9B45-9D57-57FEFF6CA048}"/>
              </a:ext>
            </a:extLst>
          </p:cNvPr>
          <p:cNvCxnSpPr>
            <a:cxnSpLocks/>
            <a:stCxn id="43" idx="0"/>
          </p:cNvCxnSpPr>
          <p:nvPr/>
        </p:nvCxnSpPr>
        <p:spPr>
          <a:xfrm flipH="1" flipV="1">
            <a:off x="5069261" y="2137539"/>
            <a:ext cx="117259" cy="16417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37BC0D4A-34ED-3944-B1CE-E07685D484C1}"/>
              </a:ext>
            </a:extLst>
          </p:cNvPr>
          <p:cNvCxnSpPr>
            <a:cxnSpLocks/>
            <a:stCxn id="44" idx="0"/>
          </p:cNvCxnSpPr>
          <p:nvPr/>
        </p:nvCxnSpPr>
        <p:spPr>
          <a:xfrm flipH="1" flipV="1">
            <a:off x="5069261" y="2137539"/>
            <a:ext cx="332321" cy="16417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EA7F52B-E7E7-AB4C-BB86-0DF1A0C1E0A4}"/>
              </a:ext>
            </a:extLst>
          </p:cNvPr>
          <p:cNvCxnSpPr>
            <a:cxnSpLocks/>
            <a:stCxn id="42" idx="0"/>
          </p:cNvCxnSpPr>
          <p:nvPr/>
        </p:nvCxnSpPr>
        <p:spPr>
          <a:xfrm flipV="1">
            <a:off x="5069261" y="2137539"/>
            <a:ext cx="0" cy="50430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09F6ADA3-D5BA-D242-B76A-29D5A309CB48}"/>
              </a:ext>
            </a:extLst>
          </p:cNvPr>
          <p:cNvSpPr txBox="1"/>
          <p:nvPr/>
        </p:nvSpPr>
        <p:spPr>
          <a:xfrm>
            <a:off x="4930351" y="3329265"/>
            <a:ext cx="2599163" cy="404085"/>
          </a:xfrm>
          <a:prstGeom prst="rect">
            <a:avLst/>
          </a:prstGeom>
          <a:noFill/>
        </p:spPr>
        <p:txBody>
          <a:bodyPr wrap="square" rtlCol="0">
            <a:spAutoFit/>
          </a:bodyPr>
          <a:lstStyle/>
          <a:p>
            <a:r>
              <a:rPr lang="en-US" sz="1013" dirty="0"/>
              <a:t>Standard BN with data parallel implementation.</a:t>
            </a: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FEE9E614-8A59-0E40-9121-1E90A05D60F6}"/>
                  </a:ext>
                </a:extLst>
              </p:cNvPr>
              <p:cNvSpPr/>
              <p:nvPr/>
            </p:nvSpPr>
            <p:spPr>
              <a:xfrm>
                <a:off x="5608504" y="2641843"/>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2</m:t>
                          </m:r>
                        </m:sub>
                      </m:sSub>
                    </m:oMath>
                  </m:oMathPara>
                </a14:m>
                <a:endParaRPr lang="en-US" sz="1013" dirty="0"/>
              </a:p>
            </p:txBody>
          </p:sp>
        </mc:Choice>
        <mc:Fallback xmlns="">
          <p:sp>
            <p:nvSpPr>
              <p:cNvPr id="47" name="Rectangle 46">
                <a:extLst>
                  <a:ext uri="{FF2B5EF4-FFF2-40B4-BE49-F238E27FC236}">
                    <a16:creationId xmlns:a16="http://schemas.microsoft.com/office/drawing/2014/main" id="{FEE9E614-8A59-0E40-9121-1E90A05D60F6}"/>
                  </a:ext>
                </a:extLst>
              </p:cNvPr>
              <p:cNvSpPr>
                <a:spLocks noRot="1" noChangeAspect="1" noMove="1" noResize="1" noEditPoints="1" noAdjustHandles="1" noChangeArrowheads="1" noChangeShapeType="1" noTextEdit="1"/>
              </p:cNvSpPr>
              <p:nvPr/>
            </p:nvSpPr>
            <p:spPr>
              <a:xfrm>
                <a:off x="5608504" y="2641843"/>
                <a:ext cx="206928" cy="183757"/>
              </a:xfrm>
              <a:prstGeom prst="rect">
                <a:avLst/>
              </a:prstGeom>
              <a:blipFill>
                <a:blip r:embed="rId13"/>
                <a:stretch>
                  <a:fillRect b="-5882"/>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BD877C21-64D9-0743-A853-913E28FA819A}"/>
                  </a:ext>
                </a:extLst>
              </p:cNvPr>
              <p:cNvSpPr/>
              <p:nvPr/>
            </p:nvSpPr>
            <p:spPr>
              <a:xfrm>
                <a:off x="5711968" y="2300757"/>
                <a:ext cx="200630" cy="162481"/>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𝜇</m:t>
                          </m:r>
                        </m:e>
                        <m:sub>
                          <m:r>
                            <a:rPr lang="en-US" sz="1013" i="1">
                              <a:latin typeface="Cambria Math" panose="02040503050406030204" pitchFamily="18" charset="0"/>
                            </a:rPr>
                            <m:t>2</m:t>
                          </m:r>
                        </m:sub>
                      </m:sSub>
                    </m:oMath>
                  </m:oMathPara>
                </a14:m>
                <a:endParaRPr lang="en-US" sz="1013" dirty="0"/>
              </a:p>
            </p:txBody>
          </p:sp>
        </mc:Choice>
        <mc:Fallback xmlns="">
          <p:sp>
            <p:nvSpPr>
              <p:cNvPr id="54" name="Oval 53">
                <a:extLst>
                  <a:ext uri="{FF2B5EF4-FFF2-40B4-BE49-F238E27FC236}">
                    <a16:creationId xmlns:a16="http://schemas.microsoft.com/office/drawing/2014/main" id="{BD877C21-64D9-0743-A853-913E28FA819A}"/>
                  </a:ext>
                </a:extLst>
              </p:cNvPr>
              <p:cNvSpPr>
                <a:spLocks noRot="1" noChangeAspect="1" noMove="1" noResize="1" noEditPoints="1" noAdjustHandles="1" noChangeArrowheads="1" noChangeShapeType="1" noTextEdit="1"/>
              </p:cNvSpPr>
              <p:nvPr/>
            </p:nvSpPr>
            <p:spPr>
              <a:xfrm>
                <a:off x="5711968" y="2300757"/>
                <a:ext cx="200630" cy="162481"/>
              </a:xfrm>
              <a:prstGeom prst="ellipse">
                <a:avLst/>
              </a:prstGeom>
              <a:blipFill>
                <a:blip r:embed="rId14"/>
                <a:stretch>
                  <a:fillRect l="-5263" b="-13333"/>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C2A61BA3-5D4A-5F49-91CD-192498922F24}"/>
                  </a:ext>
                </a:extLst>
              </p:cNvPr>
              <p:cNvSpPr/>
              <p:nvPr/>
            </p:nvSpPr>
            <p:spPr>
              <a:xfrm>
                <a:off x="5955742" y="2301718"/>
                <a:ext cx="201269" cy="16556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i="1">
                              <a:latin typeface="Cambria Math" panose="02040503050406030204" pitchFamily="18" charset="0"/>
                            </a:rPr>
                            <m:t>σ</m:t>
                          </m:r>
                        </m:e>
                        <m:sub>
                          <m:r>
                            <a:rPr lang="en-US" sz="1013" i="1">
                              <a:latin typeface="Cambria Math" panose="02040503050406030204" pitchFamily="18" charset="0"/>
                            </a:rPr>
                            <m:t>2</m:t>
                          </m:r>
                        </m:sub>
                      </m:sSub>
                    </m:oMath>
                  </m:oMathPara>
                </a14:m>
                <a:endParaRPr lang="en-US" sz="1013" dirty="0"/>
              </a:p>
            </p:txBody>
          </p:sp>
        </mc:Choice>
        <mc:Fallback xmlns="">
          <p:sp>
            <p:nvSpPr>
              <p:cNvPr id="55" name="Oval 54">
                <a:extLst>
                  <a:ext uri="{FF2B5EF4-FFF2-40B4-BE49-F238E27FC236}">
                    <a16:creationId xmlns:a16="http://schemas.microsoft.com/office/drawing/2014/main" id="{C2A61BA3-5D4A-5F49-91CD-192498922F24}"/>
                  </a:ext>
                </a:extLst>
              </p:cNvPr>
              <p:cNvSpPr>
                <a:spLocks noRot="1" noChangeAspect="1" noMove="1" noResize="1" noEditPoints="1" noAdjustHandles="1" noChangeArrowheads="1" noChangeShapeType="1" noTextEdit="1"/>
              </p:cNvSpPr>
              <p:nvPr/>
            </p:nvSpPr>
            <p:spPr>
              <a:xfrm>
                <a:off x="5955742" y="2301718"/>
                <a:ext cx="201269" cy="165560"/>
              </a:xfrm>
              <a:prstGeom prst="ellipse">
                <a:avLst/>
              </a:prstGeom>
              <a:blipFill>
                <a:blip r:embed="rId15"/>
                <a:stretch>
                  <a:fillRect b="-6667"/>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B01F9CBD-F403-0E41-B09D-C07993E44993}"/>
                  </a:ext>
                </a:extLst>
              </p:cNvPr>
              <p:cNvSpPr/>
              <p:nvPr/>
            </p:nvSpPr>
            <p:spPr>
              <a:xfrm>
                <a:off x="5608504" y="1960494"/>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2</m:t>
                          </m:r>
                        </m:sub>
                      </m:sSub>
                    </m:oMath>
                  </m:oMathPara>
                </a14:m>
                <a:endParaRPr lang="en-US" sz="1013" dirty="0"/>
              </a:p>
            </p:txBody>
          </p:sp>
        </mc:Choice>
        <mc:Fallback xmlns="">
          <p:sp>
            <p:nvSpPr>
              <p:cNvPr id="56" name="Rectangle 55">
                <a:extLst>
                  <a:ext uri="{FF2B5EF4-FFF2-40B4-BE49-F238E27FC236}">
                    <a16:creationId xmlns:a16="http://schemas.microsoft.com/office/drawing/2014/main" id="{B01F9CBD-F403-0E41-B09D-C07993E44993}"/>
                  </a:ext>
                </a:extLst>
              </p:cNvPr>
              <p:cNvSpPr>
                <a:spLocks noRot="1" noChangeAspect="1" noMove="1" noResize="1" noEditPoints="1" noAdjustHandles="1" noChangeArrowheads="1" noChangeShapeType="1" noTextEdit="1"/>
              </p:cNvSpPr>
              <p:nvPr/>
            </p:nvSpPr>
            <p:spPr>
              <a:xfrm>
                <a:off x="5608504" y="1960494"/>
                <a:ext cx="206928" cy="177046"/>
              </a:xfrm>
              <a:prstGeom prst="rect">
                <a:avLst/>
              </a:prstGeom>
              <a:blipFill>
                <a:blip r:embed="rId16"/>
                <a:stretch>
                  <a:fillRect l="-5263" b="-5882"/>
                </a:stretch>
              </a:blipFill>
              <a:ln w="28575"/>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8B4C4D65-7966-B946-BA88-0ABF2F12FA72}"/>
              </a:ext>
            </a:extLst>
          </p:cNvPr>
          <p:cNvCxnSpPr>
            <a:cxnSpLocks/>
          </p:cNvCxnSpPr>
          <p:nvPr/>
        </p:nvCxnSpPr>
        <p:spPr>
          <a:xfrm flipV="1">
            <a:off x="5711968" y="2464197"/>
            <a:ext cx="117259" cy="17764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7F4DCB93-B68E-864C-ACE5-66562B8AF7EE}"/>
              </a:ext>
            </a:extLst>
          </p:cNvPr>
          <p:cNvCxnSpPr>
            <a:cxnSpLocks/>
          </p:cNvCxnSpPr>
          <p:nvPr/>
        </p:nvCxnSpPr>
        <p:spPr>
          <a:xfrm flipV="1">
            <a:off x="5711968" y="2467278"/>
            <a:ext cx="332321" cy="17456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6E757C88-B395-8443-ADD6-FBCA797EF2D3}"/>
              </a:ext>
            </a:extLst>
          </p:cNvPr>
          <p:cNvCxnSpPr>
            <a:cxnSpLocks/>
          </p:cNvCxnSpPr>
          <p:nvPr/>
        </p:nvCxnSpPr>
        <p:spPr>
          <a:xfrm flipH="1" flipV="1">
            <a:off x="5711968" y="2137539"/>
            <a:ext cx="117259" cy="16417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1D5B1D38-259B-994B-9B60-E8487C068750}"/>
              </a:ext>
            </a:extLst>
          </p:cNvPr>
          <p:cNvCxnSpPr>
            <a:cxnSpLocks/>
          </p:cNvCxnSpPr>
          <p:nvPr/>
        </p:nvCxnSpPr>
        <p:spPr>
          <a:xfrm flipH="1" flipV="1">
            <a:off x="5711968" y="2137539"/>
            <a:ext cx="332321" cy="16417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E86716DB-57B7-7F48-95BF-FA81B9829589}"/>
              </a:ext>
            </a:extLst>
          </p:cNvPr>
          <p:cNvCxnSpPr>
            <a:cxnSpLocks/>
          </p:cNvCxnSpPr>
          <p:nvPr/>
        </p:nvCxnSpPr>
        <p:spPr>
          <a:xfrm flipV="1">
            <a:off x="5711968" y="2137539"/>
            <a:ext cx="0" cy="50430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21A26A7A-3C8A-154E-BFFE-D1F4C3CA5DDC}"/>
                  </a:ext>
                </a:extLst>
              </p:cNvPr>
              <p:cNvSpPr/>
              <p:nvPr/>
            </p:nvSpPr>
            <p:spPr>
              <a:xfrm>
                <a:off x="6237416" y="2641843"/>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3</m:t>
                          </m:r>
                        </m:sub>
                      </m:sSub>
                    </m:oMath>
                  </m:oMathPara>
                </a14:m>
                <a:endParaRPr lang="en-US" sz="1013" dirty="0"/>
              </a:p>
            </p:txBody>
          </p:sp>
        </mc:Choice>
        <mc:Fallback xmlns="">
          <p:sp>
            <p:nvSpPr>
              <p:cNvPr id="62" name="Rectangle 61">
                <a:extLst>
                  <a:ext uri="{FF2B5EF4-FFF2-40B4-BE49-F238E27FC236}">
                    <a16:creationId xmlns:a16="http://schemas.microsoft.com/office/drawing/2014/main" id="{21A26A7A-3C8A-154E-BFFE-D1F4C3CA5DDC}"/>
                  </a:ext>
                </a:extLst>
              </p:cNvPr>
              <p:cNvSpPr>
                <a:spLocks noRot="1" noChangeAspect="1" noMove="1" noResize="1" noEditPoints="1" noAdjustHandles="1" noChangeArrowheads="1" noChangeShapeType="1" noTextEdit="1"/>
              </p:cNvSpPr>
              <p:nvPr/>
            </p:nvSpPr>
            <p:spPr>
              <a:xfrm>
                <a:off x="6237416" y="2641843"/>
                <a:ext cx="206928" cy="183757"/>
              </a:xfrm>
              <a:prstGeom prst="rect">
                <a:avLst/>
              </a:prstGeom>
              <a:blipFill>
                <a:blip r:embed="rId17"/>
                <a:stretch>
                  <a:fillRect b="-5882"/>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Oval 63">
                <a:extLst>
                  <a:ext uri="{FF2B5EF4-FFF2-40B4-BE49-F238E27FC236}">
                    <a16:creationId xmlns:a16="http://schemas.microsoft.com/office/drawing/2014/main" id="{ABF6A8D3-8725-8D4B-B3C0-15BA1F86CBE0}"/>
                  </a:ext>
                </a:extLst>
              </p:cNvPr>
              <p:cNvSpPr/>
              <p:nvPr/>
            </p:nvSpPr>
            <p:spPr>
              <a:xfrm>
                <a:off x="6340880" y="2300757"/>
                <a:ext cx="200630" cy="162481"/>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𝜇</m:t>
                          </m:r>
                        </m:e>
                        <m:sub>
                          <m:r>
                            <a:rPr lang="en-US" sz="1013" i="1">
                              <a:latin typeface="Cambria Math" panose="02040503050406030204" pitchFamily="18" charset="0"/>
                            </a:rPr>
                            <m:t>3</m:t>
                          </m:r>
                        </m:sub>
                      </m:sSub>
                    </m:oMath>
                  </m:oMathPara>
                </a14:m>
                <a:endParaRPr lang="en-US" sz="1013" dirty="0"/>
              </a:p>
            </p:txBody>
          </p:sp>
        </mc:Choice>
        <mc:Fallback xmlns="">
          <p:sp>
            <p:nvSpPr>
              <p:cNvPr id="64" name="Oval 63">
                <a:extLst>
                  <a:ext uri="{FF2B5EF4-FFF2-40B4-BE49-F238E27FC236}">
                    <a16:creationId xmlns:a16="http://schemas.microsoft.com/office/drawing/2014/main" id="{ABF6A8D3-8725-8D4B-B3C0-15BA1F86CBE0}"/>
                  </a:ext>
                </a:extLst>
              </p:cNvPr>
              <p:cNvSpPr>
                <a:spLocks noRot="1" noChangeAspect="1" noMove="1" noResize="1" noEditPoints="1" noAdjustHandles="1" noChangeArrowheads="1" noChangeShapeType="1" noTextEdit="1"/>
              </p:cNvSpPr>
              <p:nvPr/>
            </p:nvSpPr>
            <p:spPr>
              <a:xfrm>
                <a:off x="6340880" y="2300757"/>
                <a:ext cx="200630" cy="162481"/>
              </a:xfrm>
              <a:prstGeom prst="ellipse">
                <a:avLst/>
              </a:prstGeom>
              <a:blipFill>
                <a:blip r:embed="rId18"/>
                <a:stretch>
                  <a:fillRect b="-13333"/>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D9913028-CB10-C34F-9811-A1AB26D98B26}"/>
                  </a:ext>
                </a:extLst>
              </p:cNvPr>
              <p:cNvSpPr/>
              <p:nvPr/>
            </p:nvSpPr>
            <p:spPr>
              <a:xfrm>
                <a:off x="6584655" y="2301718"/>
                <a:ext cx="201269" cy="16556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i="1">
                              <a:latin typeface="Cambria Math" panose="02040503050406030204" pitchFamily="18" charset="0"/>
                            </a:rPr>
                            <m:t>σ</m:t>
                          </m:r>
                        </m:e>
                        <m:sub>
                          <m:r>
                            <a:rPr lang="en-US" sz="1013" i="1">
                              <a:latin typeface="Cambria Math" panose="02040503050406030204" pitchFamily="18" charset="0"/>
                            </a:rPr>
                            <m:t>3</m:t>
                          </m:r>
                        </m:sub>
                      </m:sSub>
                    </m:oMath>
                  </m:oMathPara>
                </a14:m>
                <a:endParaRPr lang="en-US" sz="1013" dirty="0"/>
              </a:p>
            </p:txBody>
          </p:sp>
        </mc:Choice>
        <mc:Fallback xmlns="">
          <p:sp>
            <p:nvSpPr>
              <p:cNvPr id="65" name="Oval 64">
                <a:extLst>
                  <a:ext uri="{FF2B5EF4-FFF2-40B4-BE49-F238E27FC236}">
                    <a16:creationId xmlns:a16="http://schemas.microsoft.com/office/drawing/2014/main" id="{D9913028-CB10-C34F-9811-A1AB26D98B26}"/>
                  </a:ext>
                </a:extLst>
              </p:cNvPr>
              <p:cNvSpPr>
                <a:spLocks noRot="1" noChangeAspect="1" noMove="1" noResize="1" noEditPoints="1" noAdjustHandles="1" noChangeArrowheads="1" noChangeShapeType="1" noTextEdit="1"/>
              </p:cNvSpPr>
              <p:nvPr/>
            </p:nvSpPr>
            <p:spPr>
              <a:xfrm>
                <a:off x="6584655" y="2301718"/>
                <a:ext cx="201269" cy="165560"/>
              </a:xfrm>
              <a:prstGeom prst="ellipse">
                <a:avLst/>
              </a:prstGeom>
              <a:blipFill>
                <a:blip r:embed="rId19"/>
                <a:stretch>
                  <a:fillRect b="-6667"/>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E6AC6985-97DD-3E4B-A572-4A01505DAB54}"/>
                  </a:ext>
                </a:extLst>
              </p:cNvPr>
              <p:cNvSpPr/>
              <p:nvPr/>
            </p:nvSpPr>
            <p:spPr>
              <a:xfrm>
                <a:off x="6237416" y="1960494"/>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3</m:t>
                          </m:r>
                        </m:sub>
                      </m:sSub>
                    </m:oMath>
                  </m:oMathPara>
                </a14:m>
                <a:endParaRPr lang="en-US" sz="1013" dirty="0"/>
              </a:p>
            </p:txBody>
          </p:sp>
        </mc:Choice>
        <mc:Fallback xmlns="">
          <p:sp>
            <p:nvSpPr>
              <p:cNvPr id="67" name="Rectangle 66">
                <a:extLst>
                  <a:ext uri="{FF2B5EF4-FFF2-40B4-BE49-F238E27FC236}">
                    <a16:creationId xmlns:a16="http://schemas.microsoft.com/office/drawing/2014/main" id="{E6AC6985-97DD-3E4B-A572-4A01505DAB54}"/>
                  </a:ext>
                </a:extLst>
              </p:cNvPr>
              <p:cNvSpPr>
                <a:spLocks noRot="1" noChangeAspect="1" noMove="1" noResize="1" noEditPoints="1" noAdjustHandles="1" noChangeArrowheads="1" noChangeShapeType="1" noTextEdit="1"/>
              </p:cNvSpPr>
              <p:nvPr/>
            </p:nvSpPr>
            <p:spPr>
              <a:xfrm>
                <a:off x="6237416" y="1960494"/>
                <a:ext cx="206928" cy="177046"/>
              </a:xfrm>
              <a:prstGeom prst="rect">
                <a:avLst/>
              </a:prstGeom>
              <a:blipFill>
                <a:blip r:embed="rId20"/>
                <a:stretch>
                  <a:fillRect b="-5882"/>
                </a:stretch>
              </a:blipFill>
              <a:ln w="28575"/>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0113CC43-CEC0-8B43-AB63-CC20C476D4BE}"/>
              </a:ext>
            </a:extLst>
          </p:cNvPr>
          <p:cNvCxnSpPr>
            <a:cxnSpLocks/>
          </p:cNvCxnSpPr>
          <p:nvPr/>
        </p:nvCxnSpPr>
        <p:spPr>
          <a:xfrm flipV="1">
            <a:off x="6340881" y="2464197"/>
            <a:ext cx="117259" cy="17764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1062756E-B470-4E44-BD1F-E8E73FABDA20}"/>
              </a:ext>
            </a:extLst>
          </p:cNvPr>
          <p:cNvCxnSpPr>
            <a:cxnSpLocks/>
          </p:cNvCxnSpPr>
          <p:nvPr/>
        </p:nvCxnSpPr>
        <p:spPr>
          <a:xfrm flipV="1">
            <a:off x="6340881" y="2467278"/>
            <a:ext cx="332321" cy="17456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8875997A-96A8-6146-83D0-A78DB00B2989}"/>
              </a:ext>
            </a:extLst>
          </p:cNvPr>
          <p:cNvCxnSpPr>
            <a:cxnSpLocks/>
          </p:cNvCxnSpPr>
          <p:nvPr/>
        </p:nvCxnSpPr>
        <p:spPr>
          <a:xfrm flipH="1" flipV="1">
            <a:off x="6340881" y="2137539"/>
            <a:ext cx="117259" cy="16417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513A718-F5D0-424B-BF91-7557BFCA3EE1}"/>
              </a:ext>
            </a:extLst>
          </p:cNvPr>
          <p:cNvCxnSpPr>
            <a:cxnSpLocks/>
          </p:cNvCxnSpPr>
          <p:nvPr/>
        </p:nvCxnSpPr>
        <p:spPr>
          <a:xfrm flipH="1" flipV="1">
            <a:off x="6340881" y="2137539"/>
            <a:ext cx="332321" cy="16417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7AD2837D-F5C5-014B-AE3D-645946BB07ED}"/>
              </a:ext>
            </a:extLst>
          </p:cNvPr>
          <p:cNvCxnSpPr>
            <a:cxnSpLocks/>
          </p:cNvCxnSpPr>
          <p:nvPr/>
        </p:nvCxnSpPr>
        <p:spPr>
          <a:xfrm flipV="1">
            <a:off x="6340880" y="2137539"/>
            <a:ext cx="0" cy="50430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D91E3D4-0E7B-DF4F-97AE-F1C077F6B406}"/>
                  </a:ext>
                </a:extLst>
              </p:cNvPr>
              <p:cNvSpPr/>
              <p:nvPr/>
            </p:nvSpPr>
            <p:spPr>
              <a:xfrm>
                <a:off x="6880444" y="2648571"/>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4</m:t>
                          </m:r>
                        </m:sub>
                      </m:sSub>
                    </m:oMath>
                  </m:oMathPara>
                </a14:m>
                <a:endParaRPr lang="en-US" sz="1013" dirty="0"/>
              </a:p>
            </p:txBody>
          </p:sp>
        </mc:Choice>
        <mc:Fallback xmlns="">
          <p:sp>
            <p:nvSpPr>
              <p:cNvPr id="76" name="Rectangle 75">
                <a:extLst>
                  <a:ext uri="{FF2B5EF4-FFF2-40B4-BE49-F238E27FC236}">
                    <a16:creationId xmlns:a16="http://schemas.microsoft.com/office/drawing/2014/main" id="{8D91E3D4-0E7B-DF4F-97AE-F1C077F6B406}"/>
                  </a:ext>
                </a:extLst>
              </p:cNvPr>
              <p:cNvSpPr>
                <a:spLocks noRot="1" noChangeAspect="1" noMove="1" noResize="1" noEditPoints="1" noAdjustHandles="1" noChangeArrowheads="1" noChangeShapeType="1" noTextEdit="1"/>
              </p:cNvSpPr>
              <p:nvPr/>
            </p:nvSpPr>
            <p:spPr>
              <a:xfrm>
                <a:off x="6880444" y="2648571"/>
                <a:ext cx="206928" cy="183757"/>
              </a:xfrm>
              <a:prstGeom prst="rect">
                <a:avLst/>
              </a:prstGeom>
              <a:blipFill>
                <a:blip r:embed="rId21"/>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Oval 76">
                <a:extLst>
                  <a:ext uri="{FF2B5EF4-FFF2-40B4-BE49-F238E27FC236}">
                    <a16:creationId xmlns:a16="http://schemas.microsoft.com/office/drawing/2014/main" id="{47F91D20-40FB-CB4A-9C62-863FB0B69002}"/>
                  </a:ext>
                </a:extLst>
              </p:cNvPr>
              <p:cNvSpPr/>
              <p:nvPr/>
            </p:nvSpPr>
            <p:spPr>
              <a:xfrm>
                <a:off x="6983908" y="2307485"/>
                <a:ext cx="200630" cy="162481"/>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𝜇</m:t>
                          </m:r>
                        </m:e>
                        <m:sub>
                          <m:r>
                            <a:rPr lang="en-US" sz="1013" i="1">
                              <a:latin typeface="Cambria Math" panose="02040503050406030204" pitchFamily="18" charset="0"/>
                            </a:rPr>
                            <m:t>4</m:t>
                          </m:r>
                        </m:sub>
                      </m:sSub>
                    </m:oMath>
                  </m:oMathPara>
                </a14:m>
                <a:endParaRPr lang="en-US" sz="1013" dirty="0"/>
              </a:p>
            </p:txBody>
          </p:sp>
        </mc:Choice>
        <mc:Fallback xmlns="">
          <p:sp>
            <p:nvSpPr>
              <p:cNvPr id="77" name="Oval 76">
                <a:extLst>
                  <a:ext uri="{FF2B5EF4-FFF2-40B4-BE49-F238E27FC236}">
                    <a16:creationId xmlns:a16="http://schemas.microsoft.com/office/drawing/2014/main" id="{47F91D20-40FB-CB4A-9C62-863FB0B69002}"/>
                  </a:ext>
                </a:extLst>
              </p:cNvPr>
              <p:cNvSpPr>
                <a:spLocks noRot="1" noChangeAspect="1" noMove="1" noResize="1" noEditPoints="1" noAdjustHandles="1" noChangeArrowheads="1" noChangeShapeType="1" noTextEdit="1"/>
              </p:cNvSpPr>
              <p:nvPr/>
            </p:nvSpPr>
            <p:spPr>
              <a:xfrm>
                <a:off x="6983908" y="2307485"/>
                <a:ext cx="200630" cy="162481"/>
              </a:xfrm>
              <a:prstGeom prst="ellipse">
                <a:avLst/>
              </a:prstGeom>
              <a:blipFill>
                <a:blip r:embed="rId22"/>
                <a:stretch>
                  <a:fillRect l="-5263" b="-13333"/>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8A39AF36-D55A-0E41-BEDD-9FFCA50DEB90}"/>
                  </a:ext>
                </a:extLst>
              </p:cNvPr>
              <p:cNvSpPr/>
              <p:nvPr/>
            </p:nvSpPr>
            <p:spPr>
              <a:xfrm>
                <a:off x="7227682" y="2308447"/>
                <a:ext cx="201269" cy="16556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i="1">
                              <a:latin typeface="Cambria Math" panose="02040503050406030204" pitchFamily="18" charset="0"/>
                            </a:rPr>
                            <m:t>σ</m:t>
                          </m:r>
                        </m:e>
                        <m:sub>
                          <m:r>
                            <a:rPr lang="en-US" sz="1013" i="1">
                              <a:latin typeface="Cambria Math" panose="02040503050406030204" pitchFamily="18" charset="0"/>
                            </a:rPr>
                            <m:t>4</m:t>
                          </m:r>
                        </m:sub>
                      </m:sSub>
                    </m:oMath>
                  </m:oMathPara>
                </a14:m>
                <a:endParaRPr lang="en-US" sz="1013" dirty="0"/>
              </a:p>
            </p:txBody>
          </p:sp>
        </mc:Choice>
        <mc:Fallback xmlns="">
          <p:sp>
            <p:nvSpPr>
              <p:cNvPr id="78" name="Oval 77">
                <a:extLst>
                  <a:ext uri="{FF2B5EF4-FFF2-40B4-BE49-F238E27FC236}">
                    <a16:creationId xmlns:a16="http://schemas.microsoft.com/office/drawing/2014/main" id="{8A39AF36-D55A-0E41-BEDD-9FFCA50DEB90}"/>
                  </a:ext>
                </a:extLst>
              </p:cNvPr>
              <p:cNvSpPr>
                <a:spLocks noRot="1" noChangeAspect="1" noMove="1" noResize="1" noEditPoints="1" noAdjustHandles="1" noChangeArrowheads="1" noChangeShapeType="1" noTextEdit="1"/>
              </p:cNvSpPr>
              <p:nvPr/>
            </p:nvSpPr>
            <p:spPr>
              <a:xfrm>
                <a:off x="7227682" y="2308447"/>
                <a:ext cx="201269" cy="165560"/>
              </a:xfrm>
              <a:prstGeom prst="ellipse">
                <a:avLst/>
              </a:prstGeom>
              <a:blipFill>
                <a:blip r:embed="rId23"/>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5055146F-C00B-4B43-94C7-321A76507D53}"/>
                  </a:ext>
                </a:extLst>
              </p:cNvPr>
              <p:cNvSpPr/>
              <p:nvPr/>
            </p:nvSpPr>
            <p:spPr>
              <a:xfrm>
                <a:off x="6880444" y="1967222"/>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4</m:t>
                          </m:r>
                        </m:sub>
                      </m:sSub>
                    </m:oMath>
                  </m:oMathPara>
                </a14:m>
                <a:endParaRPr lang="en-US" sz="1013" dirty="0"/>
              </a:p>
            </p:txBody>
          </p:sp>
        </mc:Choice>
        <mc:Fallback xmlns="">
          <p:sp>
            <p:nvSpPr>
              <p:cNvPr id="79" name="Rectangle 78">
                <a:extLst>
                  <a:ext uri="{FF2B5EF4-FFF2-40B4-BE49-F238E27FC236}">
                    <a16:creationId xmlns:a16="http://schemas.microsoft.com/office/drawing/2014/main" id="{5055146F-C00B-4B43-94C7-321A76507D53}"/>
                  </a:ext>
                </a:extLst>
              </p:cNvPr>
              <p:cNvSpPr>
                <a:spLocks noRot="1" noChangeAspect="1" noMove="1" noResize="1" noEditPoints="1" noAdjustHandles="1" noChangeArrowheads="1" noChangeShapeType="1" noTextEdit="1"/>
              </p:cNvSpPr>
              <p:nvPr/>
            </p:nvSpPr>
            <p:spPr>
              <a:xfrm>
                <a:off x="6880444" y="1967222"/>
                <a:ext cx="206928" cy="177046"/>
              </a:xfrm>
              <a:prstGeom prst="rect">
                <a:avLst/>
              </a:prstGeom>
              <a:blipFill>
                <a:blip r:embed="rId24"/>
                <a:stretch>
                  <a:fillRect b="-5882"/>
                </a:stretch>
              </a:blipFill>
              <a:ln w="28575"/>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17E23F18-1120-C947-B8D9-8BA7238F3140}"/>
              </a:ext>
            </a:extLst>
          </p:cNvPr>
          <p:cNvCxnSpPr>
            <a:cxnSpLocks/>
          </p:cNvCxnSpPr>
          <p:nvPr/>
        </p:nvCxnSpPr>
        <p:spPr>
          <a:xfrm flipV="1">
            <a:off x="6983908" y="2470926"/>
            <a:ext cx="117259" cy="17764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D0953BDD-C633-B64E-A104-0C3E70A9E8EA}"/>
              </a:ext>
            </a:extLst>
          </p:cNvPr>
          <p:cNvCxnSpPr>
            <a:cxnSpLocks/>
          </p:cNvCxnSpPr>
          <p:nvPr/>
        </p:nvCxnSpPr>
        <p:spPr>
          <a:xfrm flipV="1">
            <a:off x="6983908" y="2474006"/>
            <a:ext cx="332321" cy="17456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B5C9F4D8-CC63-594A-BA64-73E9FE8C5BCE}"/>
              </a:ext>
            </a:extLst>
          </p:cNvPr>
          <p:cNvCxnSpPr>
            <a:cxnSpLocks/>
          </p:cNvCxnSpPr>
          <p:nvPr/>
        </p:nvCxnSpPr>
        <p:spPr>
          <a:xfrm flipH="1" flipV="1">
            <a:off x="6983908" y="2144267"/>
            <a:ext cx="117259" cy="16417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DA2C050-F564-7240-AEE2-7C5AA3B4DEBF}"/>
              </a:ext>
            </a:extLst>
          </p:cNvPr>
          <p:cNvCxnSpPr>
            <a:cxnSpLocks/>
          </p:cNvCxnSpPr>
          <p:nvPr/>
        </p:nvCxnSpPr>
        <p:spPr>
          <a:xfrm flipH="1" flipV="1">
            <a:off x="6983908" y="2144267"/>
            <a:ext cx="332321" cy="16417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96AD28B8-65C0-BB4C-ACEE-1B40306C2049}"/>
              </a:ext>
            </a:extLst>
          </p:cNvPr>
          <p:cNvCxnSpPr>
            <a:cxnSpLocks/>
          </p:cNvCxnSpPr>
          <p:nvPr/>
        </p:nvCxnSpPr>
        <p:spPr>
          <a:xfrm flipV="1">
            <a:off x="6983908" y="2144268"/>
            <a:ext cx="0" cy="50430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C3F3C66-A69D-5549-8C81-DD93345CC120}"/>
                  </a:ext>
                </a:extLst>
              </p:cNvPr>
              <p:cNvSpPr txBox="1"/>
              <p:nvPr/>
            </p:nvSpPr>
            <p:spPr>
              <a:xfrm>
                <a:off x="5278471" y="3041828"/>
                <a:ext cx="1671986" cy="248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13" i="1">
                          <a:latin typeface="Cambria Math" panose="02040503050406030204" pitchFamily="18" charset="0"/>
                        </a:rPr>
                        <m:t>𝑥</m:t>
                      </m:r>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1</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2</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3</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4</m:t>
                          </m:r>
                        </m:sub>
                      </m:sSub>
                      <m:r>
                        <a:rPr lang="en-US" sz="1013" i="1">
                          <a:latin typeface="Cambria Math" panose="02040503050406030204" pitchFamily="18" charset="0"/>
                        </a:rPr>
                        <m:t>}</m:t>
                      </m:r>
                    </m:oMath>
                  </m:oMathPara>
                </a14:m>
                <a:endParaRPr lang="en-US" sz="1013" dirty="0"/>
              </a:p>
            </p:txBody>
          </p:sp>
        </mc:Choice>
        <mc:Fallback xmlns="">
          <p:sp>
            <p:nvSpPr>
              <p:cNvPr id="85" name="TextBox 84">
                <a:extLst>
                  <a:ext uri="{FF2B5EF4-FFF2-40B4-BE49-F238E27FC236}">
                    <a16:creationId xmlns:a16="http://schemas.microsoft.com/office/drawing/2014/main" id="{0C3F3C66-A69D-5549-8C81-DD93345CC120}"/>
                  </a:ext>
                </a:extLst>
              </p:cNvPr>
              <p:cNvSpPr txBox="1">
                <a:spLocks noRot="1" noChangeAspect="1" noMove="1" noResize="1" noEditPoints="1" noAdjustHandles="1" noChangeArrowheads="1" noChangeShapeType="1" noTextEdit="1"/>
              </p:cNvSpPr>
              <p:nvPr/>
            </p:nvSpPr>
            <p:spPr>
              <a:xfrm>
                <a:off x="5278471" y="3041828"/>
                <a:ext cx="1671986" cy="248209"/>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1B6B4D3-44CA-8546-9718-4E162A6655B6}"/>
                  </a:ext>
                </a:extLst>
              </p:cNvPr>
              <p:cNvSpPr txBox="1"/>
              <p:nvPr/>
            </p:nvSpPr>
            <p:spPr>
              <a:xfrm>
                <a:off x="5203798" y="1462918"/>
                <a:ext cx="1671986" cy="248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13" i="1">
                          <a:latin typeface="Cambria Math" panose="02040503050406030204" pitchFamily="18" charset="0"/>
                        </a:rPr>
                        <m:t>𝑦</m:t>
                      </m:r>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1</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2</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3</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4</m:t>
                          </m:r>
                        </m:sub>
                      </m:sSub>
                      <m:r>
                        <a:rPr lang="en-US" sz="1013" i="1">
                          <a:latin typeface="Cambria Math" panose="02040503050406030204" pitchFamily="18" charset="0"/>
                        </a:rPr>
                        <m:t>}</m:t>
                      </m:r>
                    </m:oMath>
                  </m:oMathPara>
                </a14:m>
                <a:endParaRPr lang="en-US" sz="1013" dirty="0"/>
              </a:p>
            </p:txBody>
          </p:sp>
        </mc:Choice>
        <mc:Fallback xmlns="">
          <p:sp>
            <p:nvSpPr>
              <p:cNvPr id="86" name="TextBox 85">
                <a:extLst>
                  <a:ext uri="{FF2B5EF4-FFF2-40B4-BE49-F238E27FC236}">
                    <a16:creationId xmlns:a16="http://schemas.microsoft.com/office/drawing/2014/main" id="{E1B6B4D3-44CA-8546-9718-4E162A6655B6}"/>
                  </a:ext>
                </a:extLst>
              </p:cNvPr>
              <p:cNvSpPr txBox="1">
                <a:spLocks noRot="1" noChangeAspect="1" noMove="1" noResize="1" noEditPoints="1" noAdjustHandles="1" noChangeArrowheads="1" noChangeShapeType="1" noTextEdit="1"/>
              </p:cNvSpPr>
              <p:nvPr/>
            </p:nvSpPr>
            <p:spPr>
              <a:xfrm>
                <a:off x="5203798" y="1462918"/>
                <a:ext cx="1671986" cy="248209"/>
              </a:xfrm>
              <a:prstGeom prst="rect">
                <a:avLst/>
              </a:prstGeom>
              <a:blipFill>
                <a:blip r:embed="rId26"/>
                <a:stretch>
                  <a:fillRect/>
                </a:stretch>
              </a:blipFill>
            </p:spPr>
            <p:txBody>
              <a:bodyPr/>
              <a:lstStyle/>
              <a:p>
                <a:r>
                  <a:rPr lang="en-US">
                    <a:noFill/>
                  </a:rPr>
                  <a:t> </a:t>
                </a:r>
              </a:p>
            </p:txBody>
          </p:sp>
        </mc:Fallback>
      </mc:AlternateContent>
      <p:sp>
        <p:nvSpPr>
          <p:cNvPr id="89" name="Rounded Rectangle 88">
            <a:extLst>
              <a:ext uri="{FF2B5EF4-FFF2-40B4-BE49-F238E27FC236}">
                <a16:creationId xmlns:a16="http://schemas.microsoft.com/office/drawing/2014/main" id="{D180B09F-E6A5-E848-81CC-4C8CE21EC0E0}"/>
              </a:ext>
            </a:extLst>
          </p:cNvPr>
          <p:cNvSpPr/>
          <p:nvPr/>
        </p:nvSpPr>
        <p:spPr>
          <a:xfrm>
            <a:off x="4930350" y="1718405"/>
            <a:ext cx="596624" cy="12484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0" name="Rounded Rectangle 89">
            <a:extLst>
              <a:ext uri="{FF2B5EF4-FFF2-40B4-BE49-F238E27FC236}">
                <a16:creationId xmlns:a16="http://schemas.microsoft.com/office/drawing/2014/main" id="{BEB8259F-8C2F-CE4C-BBDF-C1A4B75D3279}"/>
              </a:ext>
            </a:extLst>
          </p:cNvPr>
          <p:cNvSpPr/>
          <p:nvPr/>
        </p:nvSpPr>
        <p:spPr>
          <a:xfrm>
            <a:off x="5570119" y="1716806"/>
            <a:ext cx="596624" cy="12484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1" name="Rounded Rectangle 90">
            <a:extLst>
              <a:ext uri="{FF2B5EF4-FFF2-40B4-BE49-F238E27FC236}">
                <a16:creationId xmlns:a16="http://schemas.microsoft.com/office/drawing/2014/main" id="{9FAC82C4-3830-3744-A2E3-C949D18F5BF1}"/>
              </a:ext>
            </a:extLst>
          </p:cNvPr>
          <p:cNvSpPr/>
          <p:nvPr/>
        </p:nvSpPr>
        <p:spPr>
          <a:xfrm>
            <a:off x="6200016" y="1718405"/>
            <a:ext cx="596624" cy="12484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2" name="Rounded Rectangle 91">
            <a:extLst>
              <a:ext uri="{FF2B5EF4-FFF2-40B4-BE49-F238E27FC236}">
                <a16:creationId xmlns:a16="http://schemas.microsoft.com/office/drawing/2014/main" id="{C062110F-DEE5-9F4D-A871-3E9280DA6CBA}"/>
              </a:ext>
            </a:extLst>
          </p:cNvPr>
          <p:cNvSpPr/>
          <p:nvPr/>
        </p:nvSpPr>
        <p:spPr>
          <a:xfrm>
            <a:off x="6839785" y="1716806"/>
            <a:ext cx="596624" cy="12484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3" name="TextBox 92">
            <a:extLst>
              <a:ext uri="{FF2B5EF4-FFF2-40B4-BE49-F238E27FC236}">
                <a16:creationId xmlns:a16="http://schemas.microsoft.com/office/drawing/2014/main" id="{4DD0CA63-2200-E941-ABE8-B4E6D5F79A5F}"/>
              </a:ext>
            </a:extLst>
          </p:cNvPr>
          <p:cNvSpPr txBox="1"/>
          <p:nvPr/>
        </p:nvSpPr>
        <p:spPr>
          <a:xfrm>
            <a:off x="5034662" y="1754858"/>
            <a:ext cx="395474" cy="369332"/>
          </a:xfrm>
          <a:prstGeom prst="rect">
            <a:avLst/>
          </a:prstGeom>
          <a:noFill/>
        </p:spPr>
        <p:txBody>
          <a:bodyPr wrap="square" rtlCol="0">
            <a:spAutoFit/>
          </a:bodyPr>
          <a:lstStyle/>
          <a:p>
            <a:r>
              <a:rPr lang="en-US" sz="900" dirty="0"/>
              <a:t>GPU1</a:t>
            </a:r>
          </a:p>
        </p:txBody>
      </p:sp>
      <p:sp>
        <p:nvSpPr>
          <p:cNvPr id="94" name="TextBox 93">
            <a:extLst>
              <a:ext uri="{FF2B5EF4-FFF2-40B4-BE49-F238E27FC236}">
                <a16:creationId xmlns:a16="http://schemas.microsoft.com/office/drawing/2014/main" id="{787CB18E-3FFB-8D4C-80D3-12E2729CE3E0}"/>
              </a:ext>
            </a:extLst>
          </p:cNvPr>
          <p:cNvSpPr txBox="1"/>
          <p:nvPr/>
        </p:nvSpPr>
        <p:spPr>
          <a:xfrm>
            <a:off x="5669585" y="1753574"/>
            <a:ext cx="395474" cy="369332"/>
          </a:xfrm>
          <a:prstGeom prst="rect">
            <a:avLst/>
          </a:prstGeom>
          <a:noFill/>
        </p:spPr>
        <p:txBody>
          <a:bodyPr wrap="square" rtlCol="0">
            <a:spAutoFit/>
          </a:bodyPr>
          <a:lstStyle/>
          <a:p>
            <a:r>
              <a:rPr lang="en-US" sz="900" dirty="0"/>
              <a:t>GPU2</a:t>
            </a:r>
          </a:p>
        </p:txBody>
      </p:sp>
      <p:sp>
        <p:nvSpPr>
          <p:cNvPr id="95" name="TextBox 94">
            <a:extLst>
              <a:ext uri="{FF2B5EF4-FFF2-40B4-BE49-F238E27FC236}">
                <a16:creationId xmlns:a16="http://schemas.microsoft.com/office/drawing/2014/main" id="{EEF84CFC-8665-694D-9352-A26CA3C4D423}"/>
              </a:ext>
            </a:extLst>
          </p:cNvPr>
          <p:cNvSpPr txBox="1"/>
          <p:nvPr/>
        </p:nvSpPr>
        <p:spPr>
          <a:xfrm>
            <a:off x="6309304" y="1743719"/>
            <a:ext cx="395474" cy="369332"/>
          </a:xfrm>
          <a:prstGeom prst="rect">
            <a:avLst/>
          </a:prstGeom>
          <a:noFill/>
        </p:spPr>
        <p:txBody>
          <a:bodyPr wrap="square" rtlCol="0">
            <a:spAutoFit/>
          </a:bodyPr>
          <a:lstStyle/>
          <a:p>
            <a:r>
              <a:rPr lang="en-US" sz="900" dirty="0"/>
              <a:t>GPU3</a:t>
            </a:r>
          </a:p>
        </p:txBody>
      </p:sp>
      <p:sp>
        <p:nvSpPr>
          <p:cNvPr id="96" name="TextBox 95">
            <a:extLst>
              <a:ext uri="{FF2B5EF4-FFF2-40B4-BE49-F238E27FC236}">
                <a16:creationId xmlns:a16="http://schemas.microsoft.com/office/drawing/2014/main" id="{62731858-0FA8-C94D-A583-0D96D76D5A38}"/>
              </a:ext>
            </a:extLst>
          </p:cNvPr>
          <p:cNvSpPr txBox="1"/>
          <p:nvPr/>
        </p:nvSpPr>
        <p:spPr>
          <a:xfrm>
            <a:off x="6940360" y="1742100"/>
            <a:ext cx="395474" cy="369332"/>
          </a:xfrm>
          <a:prstGeom prst="rect">
            <a:avLst/>
          </a:prstGeom>
          <a:noFill/>
        </p:spPr>
        <p:txBody>
          <a:bodyPr wrap="square" rtlCol="0">
            <a:spAutoFit/>
          </a:bodyPr>
          <a:lstStyle/>
          <a:p>
            <a:r>
              <a:rPr lang="en-US" sz="900" dirty="0"/>
              <a:t>GPU4</a:t>
            </a:r>
          </a:p>
        </p:txBody>
      </p:sp>
      <p:sp>
        <p:nvSpPr>
          <p:cNvPr id="97" name="Rectangle 96">
            <a:extLst>
              <a:ext uri="{FF2B5EF4-FFF2-40B4-BE49-F238E27FC236}">
                <a16:creationId xmlns:a16="http://schemas.microsoft.com/office/drawing/2014/main" id="{55B967A2-270A-214C-88E2-5CD4958C4A74}"/>
              </a:ext>
            </a:extLst>
          </p:cNvPr>
          <p:cNvSpPr/>
          <p:nvPr/>
        </p:nvSpPr>
        <p:spPr>
          <a:xfrm>
            <a:off x="5591567" y="3072148"/>
            <a:ext cx="1040283" cy="17333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cxnSp>
        <p:nvCxnSpPr>
          <p:cNvPr id="98" name="Straight Arrow Connector 97">
            <a:extLst>
              <a:ext uri="{FF2B5EF4-FFF2-40B4-BE49-F238E27FC236}">
                <a16:creationId xmlns:a16="http://schemas.microsoft.com/office/drawing/2014/main" id="{0C4589A7-BCAE-5A49-8932-927EB69AF358}"/>
              </a:ext>
            </a:extLst>
          </p:cNvPr>
          <p:cNvCxnSpPr>
            <a:cxnSpLocks/>
            <a:stCxn id="33" idx="6"/>
            <a:endCxn id="34" idx="2"/>
          </p:cNvCxnSpPr>
          <p:nvPr/>
        </p:nvCxnSpPr>
        <p:spPr>
          <a:xfrm>
            <a:off x="5269889" y="2381997"/>
            <a:ext cx="43146" cy="2501"/>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8690C0E2-4153-B445-85B6-0E14C7BE1E1B}"/>
              </a:ext>
            </a:extLst>
          </p:cNvPr>
          <p:cNvCxnSpPr>
            <a:cxnSpLocks/>
          </p:cNvCxnSpPr>
          <p:nvPr/>
        </p:nvCxnSpPr>
        <p:spPr>
          <a:xfrm>
            <a:off x="5916329" y="2381227"/>
            <a:ext cx="43146" cy="2501"/>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262CE3F9-8DAD-9B45-939A-96C114FEE0F8}"/>
              </a:ext>
            </a:extLst>
          </p:cNvPr>
          <p:cNvCxnSpPr>
            <a:cxnSpLocks/>
          </p:cNvCxnSpPr>
          <p:nvPr/>
        </p:nvCxnSpPr>
        <p:spPr>
          <a:xfrm>
            <a:off x="6546446" y="2386339"/>
            <a:ext cx="43146" cy="2501"/>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702A7EFC-7D4D-9A41-B386-572F81951AAD}"/>
              </a:ext>
            </a:extLst>
          </p:cNvPr>
          <p:cNvCxnSpPr>
            <a:cxnSpLocks/>
          </p:cNvCxnSpPr>
          <p:nvPr/>
        </p:nvCxnSpPr>
        <p:spPr>
          <a:xfrm>
            <a:off x="7184537" y="2390157"/>
            <a:ext cx="43146" cy="2501"/>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9970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1" name="Content Placeholder 8">
                <a:extLst>
                  <a:ext uri="{FF2B5EF4-FFF2-40B4-BE49-F238E27FC236}">
                    <a16:creationId xmlns:a16="http://schemas.microsoft.com/office/drawing/2014/main" id="{FF462D00-0E65-3045-8595-753C7845F523}"/>
                  </a:ext>
                </a:extLst>
              </p:cNvPr>
              <p:cNvSpPr>
                <a:spLocks noGrp="1"/>
              </p:cNvSpPr>
              <p:nvPr>
                <p:ph idx="1"/>
              </p:nvPr>
            </p:nvSpPr>
            <p:spPr>
              <a:xfrm>
                <a:off x="751578" y="1505984"/>
                <a:ext cx="3188825" cy="2127262"/>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𝑁</m:t>
                          </m:r>
                        </m:den>
                      </m:f>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𝜇</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𝜖</m:t>
                          </m:r>
                        </m:e>
                      </m:rad>
                    </m:oMath>
                  </m:oMathPara>
                </a14:m>
                <a:endParaRPr lang="en-US" b="0" dirty="0"/>
              </a:p>
            </p:txBody>
          </p:sp>
        </mc:Choice>
        <mc:Fallback xmlns="">
          <p:sp>
            <p:nvSpPr>
              <p:cNvPr id="261" name="Content Placeholder 8">
                <a:extLst>
                  <a:ext uri="{FF2B5EF4-FFF2-40B4-BE49-F238E27FC236}">
                    <a16:creationId xmlns:a16="http://schemas.microsoft.com/office/drawing/2014/main" id="{FF462D00-0E65-3045-8595-753C7845F523}"/>
                  </a:ext>
                </a:extLst>
              </p:cNvPr>
              <p:cNvSpPr>
                <a:spLocks noGrp="1" noRot="1" noChangeAspect="1" noMove="1" noResize="1" noEditPoints="1" noAdjustHandles="1" noChangeArrowheads="1" noChangeShapeType="1" noTextEdit="1"/>
              </p:cNvSpPr>
              <p:nvPr>
                <p:ph idx="1"/>
              </p:nvPr>
            </p:nvSpPr>
            <p:spPr>
              <a:xfrm>
                <a:off x="751578" y="1505984"/>
                <a:ext cx="3188825" cy="2127262"/>
              </a:xfrm>
              <a:blipFill>
                <a:blip r:embed="rId3"/>
                <a:stretch>
                  <a:fillRect/>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AAF89B1F-72B0-B946-A5B2-61ECD45EC3A2}"/>
              </a:ext>
            </a:extLst>
          </p:cNvPr>
          <p:cNvSpPr>
            <a:spLocks noGrp="1"/>
          </p:cNvSpPr>
          <p:nvPr>
            <p:ph type="ftr" sz="quarter" idx="11"/>
          </p:nvPr>
        </p:nvSpPr>
        <p:spPr/>
        <p:txBody>
          <a:bodyPr/>
          <a:lstStyle/>
          <a:p>
            <a:endParaRPr lang="en-US" dirty="0"/>
          </a:p>
          <a:p>
            <a:endParaRPr lang="en-US" dirty="0"/>
          </a:p>
        </p:txBody>
      </p:sp>
      <p:sp>
        <p:nvSpPr>
          <p:cNvPr id="6" name="Slide Number Placeholder 5">
            <a:extLst>
              <a:ext uri="{FF2B5EF4-FFF2-40B4-BE49-F238E27FC236}">
                <a16:creationId xmlns:a16="http://schemas.microsoft.com/office/drawing/2014/main" id="{82A9FB3C-C268-0742-A5CD-071B8354A44C}"/>
              </a:ext>
            </a:extLst>
          </p:cNvPr>
          <p:cNvSpPr>
            <a:spLocks noGrp="1"/>
          </p:cNvSpPr>
          <p:nvPr>
            <p:ph type="sldNum" sz="quarter" idx="12"/>
          </p:nvPr>
        </p:nvSpPr>
        <p:spPr/>
        <p:txBody>
          <a:bodyPr/>
          <a:lstStyle/>
          <a:p>
            <a:fld id="{6CEE12E8-24EE-D145-A456-167260F2C5C2}" type="slidenum">
              <a:rPr lang="en-US" smtClean="0"/>
              <a:t>39</a:t>
            </a:fld>
            <a:endParaRPr lang="en-US"/>
          </a:p>
        </p:txBody>
      </p:sp>
      <p:sp>
        <p:nvSpPr>
          <p:cNvPr id="48" name="TextBox 47">
            <a:extLst>
              <a:ext uri="{FF2B5EF4-FFF2-40B4-BE49-F238E27FC236}">
                <a16:creationId xmlns:a16="http://schemas.microsoft.com/office/drawing/2014/main" id="{2EE45807-B502-9A4E-A070-B19110B27B8F}"/>
              </a:ext>
            </a:extLst>
          </p:cNvPr>
          <p:cNvSpPr txBox="1"/>
          <p:nvPr/>
        </p:nvSpPr>
        <p:spPr>
          <a:xfrm>
            <a:off x="5005930" y="3491157"/>
            <a:ext cx="2329904" cy="248209"/>
          </a:xfrm>
          <a:prstGeom prst="rect">
            <a:avLst/>
          </a:prstGeom>
          <a:noFill/>
        </p:spPr>
        <p:txBody>
          <a:bodyPr wrap="square" rtlCol="0">
            <a:spAutoFit/>
          </a:bodyPr>
          <a:lstStyle/>
          <a:p>
            <a:pPr algn="ctr"/>
            <a:r>
              <a:rPr lang="en-US" sz="1013" dirty="0"/>
              <a:t>“Sync twice” Implementation</a:t>
            </a:r>
            <a:r>
              <a:rPr lang="en-US" sz="1013" baseline="30000" dirty="0"/>
              <a:t>[6,7]</a:t>
            </a:r>
            <a:endParaRPr lang="en-US" sz="1013"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774EDC-BC40-DF45-AADA-9739D749215E}"/>
                  </a:ext>
                </a:extLst>
              </p:cNvPr>
              <p:cNvSpPr/>
              <p:nvPr/>
            </p:nvSpPr>
            <p:spPr>
              <a:xfrm>
                <a:off x="4965797" y="3100368"/>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1</m:t>
                          </m:r>
                        </m:sub>
                      </m:sSub>
                    </m:oMath>
                  </m:oMathPara>
                </a14:m>
                <a:endParaRPr lang="en-US" sz="1013" dirty="0"/>
              </a:p>
            </p:txBody>
          </p:sp>
        </mc:Choice>
        <mc:Fallback xmlns="">
          <p:sp>
            <p:nvSpPr>
              <p:cNvPr id="40" name="Rectangle 39">
                <a:extLst>
                  <a:ext uri="{FF2B5EF4-FFF2-40B4-BE49-F238E27FC236}">
                    <a16:creationId xmlns:a16="http://schemas.microsoft.com/office/drawing/2014/main" id="{63774EDC-BC40-DF45-AADA-9739D749215E}"/>
                  </a:ext>
                </a:extLst>
              </p:cNvPr>
              <p:cNvSpPr>
                <a:spLocks noRot="1" noChangeAspect="1" noMove="1" noResize="1" noEditPoints="1" noAdjustHandles="1" noChangeArrowheads="1" noChangeShapeType="1" noTextEdit="1"/>
              </p:cNvSpPr>
              <p:nvPr/>
            </p:nvSpPr>
            <p:spPr>
              <a:xfrm>
                <a:off x="4965797" y="3100368"/>
                <a:ext cx="206928" cy="183757"/>
              </a:xfrm>
              <a:prstGeom prst="rect">
                <a:avLst/>
              </a:prstGeom>
              <a:blipFill>
                <a:blip r:embed="rId4"/>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45F21EF4-165E-F04A-855E-7C25437D1530}"/>
                  </a:ext>
                </a:extLst>
              </p:cNvPr>
              <p:cNvSpPr/>
              <p:nvPr/>
            </p:nvSpPr>
            <p:spPr>
              <a:xfrm>
                <a:off x="4965797" y="1836039"/>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1</m:t>
                          </m:r>
                        </m:sub>
                      </m:sSub>
                    </m:oMath>
                  </m:oMathPara>
                </a14:m>
                <a:endParaRPr lang="en-US" sz="1013" dirty="0"/>
              </a:p>
            </p:txBody>
          </p:sp>
        </mc:Choice>
        <mc:Fallback xmlns="">
          <p:sp>
            <p:nvSpPr>
              <p:cNvPr id="41" name="Rectangle 40">
                <a:extLst>
                  <a:ext uri="{FF2B5EF4-FFF2-40B4-BE49-F238E27FC236}">
                    <a16:creationId xmlns:a16="http://schemas.microsoft.com/office/drawing/2014/main" id="{45F21EF4-165E-F04A-855E-7C25437D1530}"/>
                  </a:ext>
                </a:extLst>
              </p:cNvPr>
              <p:cNvSpPr>
                <a:spLocks noRot="1" noChangeAspect="1" noMove="1" noResize="1" noEditPoints="1" noAdjustHandles="1" noChangeArrowheads="1" noChangeShapeType="1" noTextEdit="1"/>
              </p:cNvSpPr>
              <p:nvPr/>
            </p:nvSpPr>
            <p:spPr>
              <a:xfrm>
                <a:off x="4965797" y="1836039"/>
                <a:ext cx="206928" cy="177046"/>
              </a:xfrm>
              <a:prstGeom prst="rect">
                <a:avLst/>
              </a:prstGeom>
              <a:blipFill>
                <a:blip r:embed="rId5"/>
                <a:stretch>
                  <a:fillRect b="-6250"/>
                </a:stretch>
              </a:blipFill>
              <a:ln w="28575"/>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302AC1C9-0651-764F-BAA0-7AC8BEC67E90}"/>
              </a:ext>
            </a:extLst>
          </p:cNvPr>
          <p:cNvCxnSpPr>
            <a:cxnSpLocks/>
            <a:stCxn id="217" idx="0"/>
            <a:endCxn id="41" idx="2"/>
          </p:cNvCxnSpPr>
          <p:nvPr/>
        </p:nvCxnSpPr>
        <p:spPr>
          <a:xfrm flipV="1">
            <a:off x="5069261" y="2013084"/>
            <a:ext cx="0" cy="457925"/>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E9E31653-8A29-A94A-B854-F9E30536EB1E}"/>
                  </a:ext>
                </a:extLst>
              </p:cNvPr>
              <p:cNvSpPr/>
              <p:nvPr/>
            </p:nvSpPr>
            <p:spPr>
              <a:xfrm>
                <a:off x="5608504" y="3100368"/>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2</m:t>
                          </m:r>
                        </m:sub>
                      </m:sSub>
                    </m:oMath>
                  </m:oMathPara>
                </a14:m>
                <a:endParaRPr lang="en-US" sz="1013" dirty="0"/>
              </a:p>
            </p:txBody>
          </p:sp>
        </mc:Choice>
        <mc:Fallback xmlns="">
          <p:sp>
            <p:nvSpPr>
              <p:cNvPr id="43" name="Rectangle 42">
                <a:extLst>
                  <a:ext uri="{FF2B5EF4-FFF2-40B4-BE49-F238E27FC236}">
                    <a16:creationId xmlns:a16="http://schemas.microsoft.com/office/drawing/2014/main" id="{E9E31653-8A29-A94A-B854-F9E30536EB1E}"/>
                  </a:ext>
                </a:extLst>
              </p:cNvPr>
              <p:cNvSpPr>
                <a:spLocks noRot="1" noChangeAspect="1" noMove="1" noResize="1" noEditPoints="1" noAdjustHandles="1" noChangeArrowheads="1" noChangeShapeType="1" noTextEdit="1"/>
              </p:cNvSpPr>
              <p:nvPr/>
            </p:nvSpPr>
            <p:spPr>
              <a:xfrm>
                <a:off x="5608504" y="3100368"/>
                <a:ext cx="206928" cy="183757"/>
              </a:xfrm>
              <a:prstGeom prst="rect">
                <a:avLst/>
              </a:prstGeom>
              <a:blipFill>
                <a:blip r:embed="rId6"/>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187CD416-2D8F-1C4C-B8C0-F31325954FDD}"/>
                  </a:ext>
                </a:extLst>
              </p:cNvPr>
              <p:cNvSpPr/>
              <p:nvPr/>
            </p:nvSpPr>
            <p:spPr>
              <a:xfrm>
                <a:off x="5608504" y="1836039"/>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2</m:t>
                          </m:r>
                        </m:sub>
                      </m:sSub>
                    </m:oMath>
                  </m:oMathPara>
                </a14:m>
                <a:endParaRPr lang="en-US" sz="1013" dirty="0"/>
              </a:p>
            </p:txBody>
          </p:sp>
        </mc:Choice>
        <mc:Fallback xmlns="">
          <p:sp>
            <p:nvSpPr>
              <p:cNvPr id="44" name="Rectangle 43">
                <a:extLst>
                  <a:ext uri="{FF2B5EF4-FFF2-40B4-BE49-F238E27FC236}">
                    <a16:creationId xmlns:a16="http://schemas.microsoft.com/office/drawing/2014/main" id="{187CD416-2D8F-1C4C-B8C0-F31325954FDD}"/>
                  </a:ext>
                </a:extLst>
              </p:cNvPr>
              <p:cNvSpPr>
                <a:spLocks noRot="1" noChangeAspect="1" noMove="1" noResize="1" noEditPoints="1" noAdjustHandles="1" noChangeArrowheads="1" noChangeShapeType="1" noTextEdit="1"/>
              </p:cNvSpPr>
              <p:nvPr/>
            </p:nvSpPr>
            <p:spPr>
              <a:xfrm>
                <a:off x="5608504" y="1836039"/>
                <a:ext cx="206928" cy="177046"/>
              </a:xfrm>
              <a:prstGeom prst="rect">
                <a:avLst/>
              </a:prstGeom>
              <a:blipFill>
                <a:blip r:embed="rId7"/>
                <a:stretch>
                  <a:fillRect l="-5263" b="-6250"/>
                </a:stretch>
              </a:blipFill>
              <a:ln w="28575"/>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9860911-F747-1D42-9374-3200CEE36739}"/>
              </a:ext>
            </a:extLst>
          </p:cNvPr>
          <p:cNvCxnSpPr>
            <a:cxnSpLocks/>
            <a:stCxn id="43" idx="0"/>
            <a:endCxn id="78" idx="3"/>
          </p:cNvCxnSpPr>
          <p:nvPr/>
        </p:nvCxnSpPr>
        <p:spPr>
          <a:xfrm flipV="1">
            <a:off x="5711968" y="2967682"/>
            <a:ext cx="103007" cy="13268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F315B1D4-CBE1-3B48-BECA-A77E43E221BA}"/>
              </a:ext>
            </a:extLst>
          </p:cNvPr>
          <p:cNvCxnSpPr>
            <a:cxnSpLocks/>
            <a:stCxn id="43" idx="0"/>
            <a:endCxn id="218" idx="2"/>
          </p:cNvCxnSpPr>
          <p:nvPr/>
        </p:nvCxnSpPr>
        <p:spPr>
          <a:xfrm flipV="1">
            <a:off x="5711968" y="2654765"/>
            <a:ext cx="0" cy="445603"/>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6E3431EC-761C-7A4E-B3BD-2B054D0B004D}"/>
              </a:ext>
            </a:extLst>
          </p:cNvPr>
          <p:cNvCxnSpPr>
            <a:cxnSpLocks/>
            <a:stCxn id="218" idx="0"/>
            <a:endCxn id="44" idx="2"/>
          </p:cNvCxnSpPr>
          <p:nvPr/>
        </p:nvCxnSpPr>
        <p:spPr>
          <a:xfrm flipV="1">
            <a:off x="5711968" y="2013084"/>
            <a:ext cx="0" cy="457925"/>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5D5A1C1C-6DA7-8945-84CB-9522AF2341C4}"/>
                  </a:ext>
                </a:extLst>
              </p:cNvPr>
              <p:cNvSpPr/>
              <p:nvPr/>
            </p:nvSpPr>
            <p:spPr>
              <a:xfrm>
                <a:off x="6237416" y="3100368"/>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3</m:t>
                          </m:r>
                        </m:sub>
                      </m:sSub>
                    </m:oMath>
                  </m:oMathPara>
                </a14:m>
                <a:endParaRPr lang="en-US" sz="1013" dirty="0"/>
              </a:p>
            </p:txBody>
          </p:sp>
        </mc:Choice>
        <mc:Fallback xmlns="">
          <p:sp>
            <p:nvSpPr>
              <p:cNvPr id="55" name="Rectangle 54">
                <a:extLst>
                  <a:ext uri="{FF2B5EF4-FFF2-40B4-BE49-F238E27FC236}">
                    <a16:creationId xmlns:a16="http://schemas.microsoft.com/office/drawing/2014/main" id="{5D5A1C1C-6DA7-8945-84CB-9522AF2341C4}"/>
                  </a:ext>
                </a:extLst>
              </p:cNvPr>
              <p:cNvSpPr>
                <a:spLocks noRot="1" noChangeAspect="1" noMove="1" noResize="1" noEditPoints="1" noAdjustHandles="1" noChangeArrowheads="1" noChangeShapeType="1" noTextEdit="1"/>
              </p:cNvSpPr>
              <p:nvPr/>
            </p:nvSpPr>
            <p:spPr>
              <a:xfrm>
                <a:off x="6237416" y="3100368"/>
                <a:ext cx="206928" cy="183757"/>
              </a:xfrm>
              <a:prstGeom prst="rect">
                <a:avLst/>
              </a:prstGeom>
              <a:blipFill>
                <a:blip r:embed="rId8"/>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6DC7BE81-43DB-7048-9F2C-2B45AAA51CF1}"/>
                  </a:ext>
                </a:extLst>
              </p:cNvPr>
              <p:cNvSpPr/>
              <p:nvPr/>
            </p:nvSpPr>
            <p:spPr>
              <a:xfrm>
                <a:off x="6237416" y="1836039"/>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3</m:t>
                          </m:r>
                        </m:sub>
                      </m:sSub>
                    </m:oMath>
                  </m:oMathPara>
                </a14:m>
                <a:endParaRPr lang="en-US" sz="1013" dirty="0"/>
              </a:p>
            </p:txBody>
          </p:sp>
        </mc:Choice>
        <mc:Fallback xmlns="">
          <p:sp>
            <p:nvSpPr>
              <p:cNvPr id="56" name="Rectangle 55">
                <a:extLst>
                  <a:ext uri="{FF2B5EF4-FFF2-40B4-BE49-F238E27FC236}">
                    <a16:creationId xmlns:a16="http://schemas.microsoft.com/office/drawing/2014/main" id="{6DC7BE81-43DB-7048-9F2C-2B45AAA51CF1}"/>
                  </a:ext>
                </a:extLst>
              </p:cNvPr>
              <p:cNvSpPr>
                <a:spLocks noRot="1" noChangeAspect="1" noMove="1" noResize="1" noEditPoints="1" noAdjustHandles="1" noChangeArrowheads="1" noChangeShapeType="1" noTextEdit="1"/>
              </p:cNvSpPr>
              <p:nvPr/>
            </p:nvSpPr>
            <p:spPr>
              <a:xfrm>
                <a:off x="6237416" y="1836039"/>
                <a:ext cx="206928" cy="177046"/>
              </a:xfrm>
              <a:prstGeom prst="rect">
                <a:avLst/>
              </a:prstGeom>
              <a:blipFill>
                <a:blip r:embed="rId9"/>
                <a:stretch>
                  <a:fillRect b="-6250"/>
                </a:stretch>
              </a:blipFill>
              <a:ln w="28575"/>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D5AFB423-20EC-2A4A-9A3D-DD9645D55C49}"/>
              </a:ext>
            </a:extLst>
          </p:cNvPr>
          <p:cNvCxnSpPr>
            <a:cxnSpLocks/>
            <a:stCxn id="55" idx="0"/>
            <a:endCxn id="78" idx="5"/>
          </p:cNvCxnSpPr>
          <p:nvPr/>
        </p:nvCxnSpPr>
        <p:spPr>
          <a:xfrm flipH="1" flipV="1">
            <a:off x="6248203" y="2967682"/>
            <a:ext cx="92678" cy="13268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BB784E92-C777-954C-99FA-052CA9C1B16F}"/>
              </a:ext>
            </a:extLst>
          </p:cNvPr>
          <p:cNvCxnSpPr>
            <a:cxnSpLocks/>
            <a:stCxn id="55" idx="0"/>
            <a:endCxn id="219" idx="2"/>
          </p:cNvCxnSpPr>
          <p:nvPr/>
        </p:nvCxnSpPr>
        <p:spPr>
          <a:xfrm flipV="1">
            <a:off x="6340880" y="2654765"/>
            <a:ext cx="0" cy="445603"/>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8EEAF986-2FBF-7F45-AF90-39405ED2FBAC}"/>
              </a:ext>
            </a:extLst>
          </p:cNvPr>
          <p:cNvCxnSpPr>
            <a:cxnSpLocks/>
            <a:stCxn id="219" idx="0"/>
            <a:endCxn id="56" idx="2"/>
          </p:cNvCxnSpPr>
          <p:nvPr/>
        </p:nvCxnSpPr>
        <p:spPr>
          <a:xfrm flipV="1">
            <a:off x="6340880" y="2013084"/>
            <a:ext cx="0" cy="457925"/>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12416AD-2866-E642-A51A-B995BDF9B1A0}"/>
                  </a:ext>
                </a:extLst>
              </p:cNvPr>
              <p:cNvSpPr/>
              <p:nvPr/>
            </p:nvSpPr>
            <p:spPr>
              <a:xfrm>
                <a:off x="6880444" y="3107096"/>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4</m:t>
                          </m:r>
                        </m:sub>
                      </m:sSub>
                    </m:oMath>
                  </m:oMathPara>
                </a14:m>
                <a:endParaRPr lang="en-US" sz="1013" dirty="0"/>
              </a:p>
            </p:txBody>
          </p:sp>
        </mc:Choice>
        <mc:Fallback xmlns="">
          <p:sp>
            <p:nvSpPr>
              <p:cNvPr id="60" name="Rectangle 59">
                <a:extLst>
                  <a:ext uri="{FF2B5EF4-FFF2-40B4-BE49-F238E27FC236}">
                    <a16:creationId xmlns:a16="http://schemas.microsoft.com/office/drawing/2014/main" id="{712416AD-2866-E642-A51A-B995BDF9B1A0}"/>
                  </a:ext>
                </a:extLst>
              </p:cNvPr>
              <p:cNvSpPr>
                <a:spLocks noRot="1" noChangeAspect="1" noMove="1" noResize="1" noEditPoints="1" noAdjustHandles="1" noChangeArrowheads="1" noChangeShapeType="1" noTextEdit="1"/>
              </p:cNvSpPr>
              <p:nvPr/>
            </p:nvSpPr>
            <p:spPr>
              <a:xfrm>
                <a:off x="6880444" y="3107096"/>
                <a:ext cx="206928" cy="183757"/>
              </a:xfrm>
              <a:prstGeom prst="rect">
                <a:avLst/>
              </a:prstGeom>
              <a:blipFill>
                <a:blip r:embed="rId10"/>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CAA5642A-A020-824F-A76D-C5263B7E0401}"/>
                  </a:ext>
                </a:extLst>
              </p:cNvPr>
              <p:cNvSpPr/>
              <p:nvPr/>
            </p:nvSpPr>
            <p:spPr>
              <a:xfrm>
                <a:off x="6880444" y="1842768"/>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4</m:t>
                          </m:r>
                        </m:sub>
                      </m:sSub>
                    </m:oMath>
                  </m:oMathPara>
                </a14:m>
                <a:endParaRPr lang="en-US" sz="1013" dirty="0"/>
              </a:p>
            </p:txBody>
          </p:sp>
        </mc:Choice>
        <mc:Fallback xmlns="">
          <p:sp>
            <p:nvSpPr>
              <p:cNvPr id="61" name="Rectangle 60">
                <a:extLst>
                  <a:ext uri="{FF2B5EF4-FFF2-40B4-BE49-F238E27FC236}">
                    <a16:creationId xmlns:a16="http://schemas.microsoft.com/office/drawing/2014/main" id="{CAA5642A-A020-824F-A76D-C5263B7E0401}"/>
                  </a:ext>
                </a:extLst>
              </p:cNvPr>
              <p:cNvSpPr>
                <a:spLocks noRot="1" noChangeAspect="1" noMove="1" noResize="1" noEditPoints="1" noAdjustHandles="1" noChangeArrowheads="1" noChangeShapeType="1" noTextEdit="1"/>
              </p:cNvSpPr>
              <p:nvPr/>
            </p:nvSpPr>
            <p:spPr>
              <a:xfrm>
                <a:off x="6880444" y="1842768"/>
                <a:ext cx="206928" cy="177046"/>
              </a:xfrm>
              <a:prstGeom prst="rect">
                <a:avLst/>
              </a:prstGeom>
              <a:blipFill>
                <a:blip r:embed="rId11"/>
                <a:stretch>
                  <a:fillRect b="-6250"/>
                </a:stretch>
              </a:blipFill>
              <a:ln w="28575"/>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AFD83055-B9CF-0843-B952-6FBFB41A553C}"/>
              </a:ext>
            </a:extLst>
          </p:cNvPr>
          <p:cNvCxnSpPr>
            <a:cxnSpLocks/>
            <a:stCxn id="60" idx="0"/>
            <a:endCxn id="78" idx="5"/>
          </p:cNvCxnSpPr>
          <p:nvPr/>
        </p:nvCxnSpPr>
        <p:spPr>
          <a:xfrm flipH="1" flipV="1">
            <a:off x="6248203" y="2967683"/>
            <a:ext cx="735706" cy="13941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17FBF836-A588-D049-B769-045382096E9E}"/>
              </a:ext>
            </a:extLst>
          </p:cNvPr>
          <p:cNvCxnSpPr>
            <a:cxnSpLocks/>
            <a:stCxn id="60" idx="0"/>
            <a:endCxn id="220" idx="2"/>
          </p:cNvCxnSpPr>
          <p:nvPr/>
        </p:nvCxnSpPr>
        <p:spPr>
          <a:xfrm flipV="1">
            <a:off x="6983908" y="2661494"/>
            <a:ext cx="0" cy="445603"/>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42742DA0-304B-E84D-B6B0-B1D61D75FCC7}"/>
              </a:ext>
            </a:extLst>
          </p:cNvPr>
          <p:cNvCxnSpPr>
            <a:cxnSpLocks/>
            <a:stCxn id="220" idx="0"/>
            <a:endCxn id="61" idx="2"/>
          </p:cNvCxnSpPr>
          <p:nvPr/>
        </p:nvCxnSpPr>
        <p:spPr>
          <a:xfrm flipV="1">
            <a:off x="6983908" y="2019813"/>
            <a:ext cx="0" cy="457925"/>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67" name="Rounded Rectangle 66">
            <a:extLst>
              <a:ext uri="{FF2B5EF4-FFF2-40B4-BE49-F238E27FC236}">
                <a16:creationId xmlns:a16="http://schemas.microsoft.com/office/drawing/2014/main" id="{5452B043-9037-1B41-A48C-3E093F6DBCF2}"/>
              </a:ext>
            </a:extLst>
          </p:cNvPr>
          <p:cNvSpPr/>
          <p:nvPr/>
        </p:nvSpPr>
        <p:spPr>
          <a:xfrm>
            <a:off x="4930351" y="1593951"/>
            <a:ext cx="527190" cy="1787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8" name="Rounded Rectangle 67">
            <a:extLst>
              <a:ext uri="{FF2B5EF4-FFF2-40B4-BE49-F238E27FC236}">
                <a16:creationId xmlns:a16="http://schemas.microsoft.com/office/drawing/2014/main" id="{C081EC79-80DC-CA4A-B095-4795EEDB8F47}"/>
              </a:ext>
            </a:extLst>
          </p:cNvPr>
          <p:cNvSpPr/>
          <p:nvPr/>
        </p:nvSpPr>
        <p:spPr>
          <a:xfrm>
            <a:off x="5570120" y="1592351"/>
            <a:ext cx="527190" cy="1787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0" name="Rounded Rectangle 69">
            <a:extLst>
              <a:ext uri="{FF2B5EF4-FFF2-40B4-BE49-F238E27FC236}">
                <a16:creationId xmlns:a16="http://schemas.microsoft.com/office/drawing/2014/main" id="{D276ED24-DE2C-9947-9BFE-FC723D5AA515}"/>
              </a:ext>
            </a:extLst>
          </p:cNvPr>
          <p:cNvSpPr/>
          <p:nvPr/>
        </p:nvSpPr>
        <p:spPr>
          <a:xfrm>
            <a:off x="6200016" y="1593951"/>
            <a:ext cx="527190" cy="1787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1" name="Rounded Rectangle 70">
            <a:extLst>
              <a:ext uri="{FF2B5EF4-FFF2-40B4-BE49-F238E27FC236}">
                <a16:creationId xmlns:a16="http://schemas.microsoft.com/office/drawing/2014/main" id="{D817692E-A383-B642-A8F4-EDD2497DD979}"/>
              </a:ext>
            </a:extLst>
          </p:cNvPr>
          <p:cNvSpPr/>
          <p:nvPr/>
        </p:nvSpPr>
        <p:spPr>
          <a:xfrm>
            <a:off x="6839786" y="1592351"/>
            <a:ext cx="527190" cy="1787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3" name="TextBox 72">
            <a:extLst>
              <a:ext uri="{FF2B5EF4-FFF2-40B4-BE49-F238E27FC236}">
                <a16:creationId xmlns:a16="http://schemas.microsoft.com/office/drawing/2014/main" id="{D98FEEB1-4754-5E48-8A7B-464A53A10CC3}"/>
              </a:ext>
            </a:extLst>
          </p:cNvPr>
          <p:cNvSpPr txBox="1"/>
          <p:nvPr/>
        </p:nvSpPr>
        <p:spPr>
          <a:xfrm>
            <a:off x="5034662" y="1630403"/>
            <a:ext cx="395474" cy="338554"/>
          </a:xfrm>
          <a:prstGeom prst="rect">
            <a:avLst/>
          </a:prstGeom>
          <a:noFill/>
        </p:spPr>
        <p:txBody>
          <a:bodyPr wrap="square" rtlCol="0">
            <a:spAutoFit/>
          </a:bodyPr>
          <a:lstStyle/>
          <a:p>
            <a:r>
              <a:rPr lang="en-US" sz="800" dirty="0"/>
              <a:t>GPU1</a:t>
            </a:r>
          </a:p>
        </p:txBody>
      </p:sp>
      <p:sp>
        <p:nvSpPr>
          <p:cNvPr id="74" name="TextBox 73">
            <a:extLst>
              <a:ext uri="{FF2B5EF4-FFF2-40B4-BE49-F238E27FC236}">
                <a16:creationId xmlns:a16="http://schemas.microsoft.com/office/drawing/2014/main" id="{63F23B32-8653-2D40-9727-A8E81297F188}"/>
              </a:ext>
            </a:extLst>
          </p:cNvPr>
          <p:cNvSpPr txBox="1"/>
          <p:nvPr/>
        </p:nvSpPr>
        <p:spPr>
          <a:xfrm>
            <a:off x="5669585" y="1629119"/>
            <a:ext cx="395474" cy="338554"/>
          </a:xfrm>
          <a:prstGeom prst="rect">
            <a:avLst/>
          </a:prstGeom>
          <a:noFill/>
        </p:spPr>
        <p:txBody>
          <a:bodyPr wrap="square" rtlCol="0">
            <a:spAutoFit/>
          </a:bodyPr>
          <a:lstStyle/>
          <a:p>
            <a:r>
              <a:rPr lang="en-US" sz="800" dirty="0"/>
              <a:t>GPU2</a:t>
            </a:r>
          </a:p>
        </p:txBody>
      </p:sp>
      <p:sp>
        <p:nvSpPr>
          <p:cNvPr id="76" name="TextBox 75">
            <a:extLst>
              <a:ext uri="{FF2B5EF4-FFF2-40B4-BE49-F238E27FC236}">
                <a16:creationId xmlns:a16="http://schemas.microsoft.com/office/drawing/2014/main" id="{CEE11DB3-809E-C848-BE27-4B5231135C7E}"/>
              </a:ext>
            </a:extLst>
          </p:cNvPr>
          <p:cNvSpPr txBox="1"/>
          <p:nvPr/>
        </p:nvSpPr>
        <p:spPr>
          <a:xfrm>
            <a:off x="6309304" y="1619264"/>
            <a:ext cx="395474" cy="338554"/>
          </a:xfrm>
          <a:prstGeom prst="rect">
            <a:avLst/>
          </a:prstGeom>
          <a:noFill/>
        </p:spPr>
        <p:txBody>
          <a:bodyPr wrap="square" rtlCol="0">
            <a:spAutoFit/>
          </a:bodyPr>
          <a:lstStyle/>
          <a:p>
            <a:r>
              <a:rPr lang="en-US" sz="800" dirty="0"/>
              <a:t>GPU3</a:t>
            </a:r>
          </a:p>
        </p:txBody>
      </p:sp>
      <p:sp>
        <p:nvSpPr>
          <p:cNvPr id="77" name="TextBox 76">
            <a:extLst>
              <a:ext uri="{FF2B5EF4-FFF2-40B4-BE49-F238E27FC236}">
                <a16:creationId xmlns:a16="http://schemas.microsoft.com/office/drawing/2014/main" id="{1E305623-6B50-D84D-961E-9CAD696CBCF9}"/>
              </a:ext>
            </a:extLst>
          </p:cNvPr>
          <p:cNvSpPr txBox="1"/>
          <p:nvPr/>
        </p:nvSpPr>
        <p:spPr>
          <a:xfrm>
            <a:off x="6940360" y="1617645"/>
            <a:ext cx="395474" cy="338554"/>
          </a:xfrm>
          <a:prstGeom prst="rect">
            <a:avLst/>
          </a:prstGeom>
          <a:noFill/>
        </p:spPr>
        <p:txBody>
          <a:bodyPr wrap="square" rtlCol="0">
            <a:spAutoFit/>
          </a:bodyPr>
          <a:lstStyle/>
          <a:p>
            <a:r>
              <a:rPr lang="en-US" sz="800" dirty="0"/>
              <a:t>GPU4</a:t>
            </a:r>
          </a:p>
        </p:txBody>
      </p:sp>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692D8094-D81F-334B-B480-9ABBC3734991}"/>
                  </a:ext>
                </a:extLst>
              </p:cNvPr>
              <p:cNvSpPr/>
              <p:nvPr/>
            </p:nvSpPr>
            <p:spPr>
              <a:xfrm>
                <a:off x="5725249" y="2722339"/>
                <a:ext cx="612679" cy="287438"/>
              </a:xfrm>
              <a:prstGeom prst="ellipse">
                <a:avLst/>
              </a:prstGeom>
              <a:solidFill>
                <a:schemeClr val="bg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𝜇</m:t>
                      </m:r>
                    </m:oMath>
                  </m:oMathPara>
                </a14:m>
                <a:endParaRPr lang="en-US" sz="1350" dirty="0"/>
              </a:p>
            </p:txBody>
          </p:sp>
        </mc:Choice>
        <mc:Fallback xmlns="">
          <p:sp>
            <p:nvSpPr>
              <p:cNvPr id="78" name="Oval 77">
                <a:extLst>
                  <a:ext uri="{FF2B5EF4-FFF2-40B4-BE49-F238E27FC236}">
                    <a16:creationId xmlns:a16="http://schemas.microsoft.com/office/drawing/2014/main" id="{692D8094-D81F-334B-B480-9ABBC3734991}"/>
                  </a:ext>
                </a:extLst>
              </p:cNvPr>
              <p:cNvSpPr>
                <a:spLocks noRot="1" noChangeAspect="1" noMove="1" noResize="1" noEditPoints="1" noAdjustHandles="1" noChangeArrowheads="1" noChangeShapeType="1" noTextEdit="1"/>
              </p:cNvSpPr>
              <p:nvPr/>
            </p:nvSpPr>
            <p:spPr>
              <a:xfrm>
                <a:off x="5725249" y="2722339"/>
                <a:ext cx="612679" cy="287438"/>
              </a:xfrm>
              <a:prstGeom prst="ellipse">
                <a:avLst/>
              </a:prstGeom>
              <a:blipFill>
                <a:blip r:embed="rId12"/>
                <a:stretch>
                  <a:fillRect/>
                </a:stretch>
              </a:blipFill>
              <a:ln w="28575"/>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07343D86-0ABE-6246-8AE7-1C09738C0B7D}"/>
              </a:ext>
            </a:extLst>
          </p:cNvPr>
          <p:cNvCxnSpPr>
            <a:cxnSpLocks/>
            <a:stCxn id="40" idx="0"/>
            <a:endCxn id="78" idx="3"/>
          </p:cNvCxnSpPr>
          <p:nvPr/>
        </p:nvCxnSpPr>
        <p:spPr>
          <a:xfrm flipV="1">
            <a:off x="5069261" y="2967682"/>
            <a:ext cx="745714" cy="13268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2E8165AF-87C5-D742-AA13-F848737D9E51}"/>
              </a:ext>
            </a:extLst>
          </p:cNvPr>
          <p:cNvCxnSpPr>
            <a:cxnSpLocks/>
            <a:stCxn id="40" idx="0"/>
            <a:endCxn id="217" idx="2"/>
          </p:cNvCxnSpPr>
          <p:nvPr/>
        </p:nvCxnSpPr>
        <p:spPr>
          <a:xfrm flipV="1">
            <a:off x="5069261" y="2654765"/>
            <a:ext cx="0" cy="445603"/>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7DC26143-CFA4-EE4A-A34F-13D7D36E2FC5}"/>
              </a:ext>
            </a:extLst>
          </p:cNvPr>
          <p:cNvCxnSpPr>
            <a:cxnSpLocks/>
            <a:stCxn id="78" idx="1"/>
            <a:endCxn id="217" idx="2"/>
          </p:cNvCxnSpPr>
          <p:nvPr/>
        </p:nvCxnSpPr>
        <p:spPr>
          <a:xfrm flipH="1" flipV="1">
            <a:off x="5069261" y="2654765"/>
            <a:ext cx="745714" cy="10966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D016A178-49B2-3740-ACF7-3E351810CF14}"/>
              </a:ext>
            </a:extLst>
          </p:cNvPr>
          <p:cNvCxnSpPr>
            <a:cxnSpLocks/>
            <a:stCxn id="79" idx="1"/>
            <a:endCxn id="41" idx="2"/>
          </p:cNvCxnSpPr>
          <p:nvPr/>
        </p:nvCxnSpPr>
        <p:spPr>
          <a:xfrm flipH="1" flipV="1">
            <a:off x="5069260" y="2013085"/>
            <a:ext cx="754589" cy="98153"/>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B0D38C6C-26D0-0A4B-AE89-A2B0146FC3E1}"/>
              </a:ext>
            </a:extLst>
          </p:cNvPr>
          <p:cNvCxnSpPr>
            <a:cxnSpLocks/>
            <a:stCxn id="79" idx="1"/>
            <a:endCxn id="44" idx="2"/>
          </p:cNvCxnSpPr>
          <p:nvPr/>
        </p:nvCxnSpPr>
        <p:spPr>
          <a:xfrm flipH="1" flipV="1">
            <a:off x="5711968" y="2013085"/>
            <a:ext cx="111881" cy="98153"/>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2FA3C6CE-CD95-FE42-9A01-5D032950FE19}"/>
              </a:ext>
            </a:extLst>
          </p:cNvPr>
          <p:cNvCxnSpPr>
            <a:cxnSpLocks/>
            <a:stCxn id="79" idx="7"/>
            <a:endCxn id="56" idx="2"/>
          </p:cNvCxnSpPr>
          <p:nvPr/>
        </p:nvCxnSpPr>
        <p:spPr>
          <a:xfrm flipV="1">
            <a:off x="6266200" y="2013085"/>
            <a:ext cx="74681" cy="98153"/>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0CD78AD3-B1A6-A84F-AF88-C3A103268774}"/>
              </a:ext>
            </a:extLst>
          </p:cNvPr>
          <p:cNvCxnSpPr>
            <a:cxnSpLocks/>
            <a:stCxn id="79" idx="7"/>
            <a:endCxn id="61" idx="2"/>
          </p:cNvCxnSpPr>
          <p:nvPr/>
        </p:nvCxnSpPr>
        <p:spPr>
          <a:xfrm flipV="1">
            <a:off x="6266199" y="2019814"/>
            <a:ext cx="717709" cy="9142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F43249FB-990E-EC49-BADB-081535378214}"/>
              </a:ext>
            </a:extLst>
          </p:cNvPr>
          <p:cNvCxnSpPr>
            <a:cxnSpLocks/>
            <a:stCxn id="78" idx="1"/>
            <a:endCxn id="218" idx="2"/>
          </p:cNvCxnSpPr>
          <p:nvPr/>
        </p:nvCxnSpPr>
        <p:spPr>
          <a:xfrm flipH="1" flipV="1">
            <a:off x="5711968" y="2654765"/>
            <a:ext cx="103007" cy="10966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5947C748-A932-C74F-9B0B-E514F6FBA212}"/>
              </a:ext>
            </a:extLst>
          </p:cNvPr>
          <p:cNvCxnSpPr>
            <a:cxnSpLocks/>
            <a:stCxn id="78" idx="7"/>
            <a:endCxn id="219" idx="2"/>
          </p:cNvCxnSpPr>
          <p:nvPr/>
        </p:nvCxnSpPr>
        <p:spPr>
          <a:xfrm flipV="1">
            <a:off x="6248203" y="2654765"/>
            <a:ext cx="92678" cy="10966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653A3680-13F5-224E-AAB9-99B595743142}"/>
              </a:ext>
            </a:extLst>
          </p:cNvPr>
          <p:cNvCxnSpPr>
            <a:cxnSpLocks/>
            <a:stCxn id="78" idx="7"/>
            <a:endCxn id="220" idx="2"/>
          </p:cNvCxnSpPr>
          <p:nvPr/>
        </p:nvCxnSpPr>
        <p:spPr>
          <a:xfrm flipV="1">
            <a:off x="6248203" y="2661494"/>
            <a:ext cx="735706" cy="102939"/>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Oval 78">
                <a:extLst>
                  <a:ext uri="{FF2B5EF4-FFF2-40B4-BE49-F238E27FC236}">
                    <a16:creationId xmlns:a16="http://schemas.microsoft.com/office/drawing/2014/main" id="{312757A1-E2B3-5940-87D2-8FC735F3972C}"/>
                  </a:ext>
                </a:extLst>
              </p:cNvPr>
              <p:cNvSpPr/>
              <p:nvPr/>
            </p:nvSpPr>
            <p:spPr>
              <a:xfrm>
                <a:off x="5732236" y="2069143"/>
                <a:ext cx="625578" cy="287438"/>
              </a:xfrm>
              <a:prstGeom prst="ellipse">
                <a:avLst/>
              </a:prstGeom>
              <a:solidFill>
                <a:schemeClr val="bg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𝜎</m:t>
                          </m:r>
                        </m:e>
                        <m:sup>
                          <m:r>
                            <a:rPr lang="en-US" sz="1350" i="1">
                              <a:latin typeface="Cambria Math" panose="02040503050406030204" pitchFamily="18" charset="0"/>
                            </a:rPr>
                            <m:t>2</m:t>
                          </m:r>
                        </m:sup>
                      </m:sSup>
                    </m:oMath>
                  </m:oMathPara>
                </a14:m>
                <a:endParaRPr lang="en-US" sz="1350" dirty="0"/>
              </a:p>
            </p:txBody>
          </p:sp>
        </mc:Choice>
        <mc:Fallback xmlns="">
          <p:sp>
            <p:nvSpPr>
              <p:cNvPr id="79" name="Oval 78">
                <a:extLst>
                  <a:ext uri="{FF2B5EF4-FFF2-40B4-BE49-F238E27FC236}">
                    <a16:creationId xmlns:a16="http://schemas.microsoft.com/office/drawing/2014/main" id="{312757A1-E2B3-5940-87D2-8FC735F3972C}"/>
                  </a:ext>
                </a:extLst>
              </p:cNvPr>
              <p:cNvSpPr>
                <a:spLocks noRot="1" noChangeAspect="1" noMove="1" noResize="1" noEditPoints="1" noAdjustHandles="1" noChangeArrowheads="1" noChangeShapeType="1" noTextEdit="1"/>
              </p:cNvSpPr>
              <p:nvPr/>
            </p:nvSpPr>
            <p:spPr>
              <a:xfrm>
                <a:off x="5732236" y="2069143"/>
                <a:ext cx="625578" cy="287438"/>
              </a:xfrm>
              <a:prstGeom prst="ellipse">
                <a:avLst/>
              </a:prstGeom>
              <a:blipFill>
                <a:blip r:embed="rId13"/>
                <a:stretch>
                  <a:fillRect/>
                </a:stretch>
              </a:blipFill>
              <a:ln w="28575"/>
            </p:spPr>
            <p:txBody>
              <a:bodyPr/>
              <a:lstStyle/>
              <a:p>
                <a:r>
                  <a:rPr lang="en-US">
                    <a:noFill/>
                  </a:rPr>
                  <a:t> </a:t>
                </a:r>
              </a:p>
            </p:txBody>
          </p:sp>
        </mc:Fallback>
      </mc:AlternateContent>
      <p:cxnSp>
        <p:nvCxnSpPr>
          <p:cNvPr id="162" name="Straight Arrow Connector 161">
            <a:extLst>
              <a:ext uri="{FF2B5EF4-FFF2-40B4-BE49-F238E27FC236}">
                <a16:creationId xmlns:a16="http://schemas.microsoft.com/office/drawing/2014/main" id="{8C764019-FCDB-DB47-BF8A-243EA1841D85}"/>
              </a:ext>
            </a:extLst>
          </p:cNvPr>
          <p:cNvCxnSpPr>
            <a:cxnSpLocks/>
            <a:stCxn id="218" idx="0"/>
            <a:endCxn id="79" idx="4"/>
          </p:cNvCxnSpPr>
          <p:nvPr/>
        </p:nvCxnSpPr>
        <p:spPr>
          <a:xfrm flipV="1">
            <a:off x="5711968" y="2356581"/>
            <a:ext cx="333057" cy="11442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7" name="Rectangle 216">
                <a:extLst>
                  <a:ext uri="{FF2B5EF4-FFF2-40B4-BE49-F238E27FC236}">
                    <a16:creationId xmlns:a16="http://schemas.microsoft.com/office/drawing/2014/main" id="{CB36B7BB-79AD-D94C-B7DF-CCA4CF07D7B4}"/>
                  </a:ext>
                </a:extLst>
              </p:cNvPr>
              <p:cNvSpPr/>
              <p:nvPr/>
            </p:nvSpPr>
            <p:spPr>
              <a:xfrm>
                <a:off x="4965797" y="2471009"/>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𝑣</m:t>
                          </m:r>
                        </m:e>
                        <m:sub>
                          <m:r>
                            <a:rPr lang="en-US" sz="1013" i="1">
                              <a:latin typeface="Cambria Math" panose="02040503050406030204" pitchFamily="18" charset="0"/>
                            </a:rPr>
                            <m:t>1</m:t>
                          </m:r>
                        </m:sub>
                      </m:sSub>
                    </m:oMath>
                  </m:oMathPara>
                </a14:m>
                <a:endParaRPr lang="en-US" sz="1013" dirty="0"/>
              </a:p>
            </p:txBody>
          </p:sp>
        </mc:Choice>
        <mc:Fallback xmlns="">
          <p:sp>
            <p:nvSpPr>
              <p:cNvPr id="217" name="Rectangle 216">
                <a:extLst>
                  <a:ext uri="{FF2B5EF4-FFF2-40B4-BE49-F238E27FC236}">
                    <a16:creationId xmlns:a16="http://schemas.microsoft.com/office/drawing/2014/main" id="{CB36B7BB-79AD-D94C-B7DF-CCA4CF07D7B4}"/>
                  </a:ext>
                </a:extLst>
              </p:cNvPr>
              <p:cNvSpPr>
                <a:spLocks noRot="1" noChangeAspect="1" noMove="1" noResize="1" noEditPoints="1" noAdjustHandles="1" noChangeArrowheads="1" noChangeShapeType="1" noTextEdit="1"/>
              </p:cNvSpPr>
              <p:nvPr/>
            </p:nvSpPr>
            <p:spPr>
              <a:xfrm>
                <a:off x="4965797" y="2471009"/>
                <a:ext cx="206928" cy="183757"/>
              </a:xfrm>
              <a:prstGeom prst="rect">
                <a:avLst/>
              </a:prstGeom>
              <a:blipFill>
                <a:blip r:embed="rId14"/>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Rectangle 217">
                <a:extLst>
                  <a:ext uri="{FF2B5EF4-FFF2-40B4-BE49-F238E27FC236}">
                    <a16:creationId xmlns:a16="http://schemas.microsoft.com/office/drawing/2014/main" id="{756707B5-0123-2A43-BCE0-345DC30B4628}"/>
                  </a:ext>
                </a:extLst>
              </p:cNvPr>
              <p:cNvSpPr/>
              <p:nvPr/>
            </p:nvSpPr>
            <p:spPr>
              <a:xfrm>
                <a:off x="5608504" y="2471009"/>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𝑣</m:t>
                          </m:r>
                        </m:e>
                        <m:sub>
                          <m:r>
                            <a:rPr lang="en-US" sz="1013" i="1">
                              <a:latin typeface="Cambria Math" panose="02040503050406030204" pitchFamily="18" charset="0"/>
                            </a:rPr>
                            <m:t>2</m:t>
                          </m:r>
                        </m:sub>
                      </m:sSub>
                    </m:oMath>
                  </m:oMathPara>
                </a14:m>
                <a:endParaRPr lang="en-US" sz="1013" dirty="0"/>
              </a:p>
            </p:txBody>
          </p:sp>
        </mc:Choice>
        <mc:Fallback xmlns="">
          <p:sp>
            <p:nvSpPr>
              <p:cNvPr id="218" name="Rectangle 217">
                <a:extLst>
                  <a:ext uri="{FF2B5EF4-FFF2-40B4-BE49-F238E27FC236}">
                    <a16:creationId xmlns:a16="http://schemas.microsoft.com/office/drawing/2014/main" id="{756707B5-0123-2A43-BCE0-345DC30B4628}"/>
                  </a:ext>
                </a:extLst>
              </p:cNvPr>
              <p:cNvSpPr>
                <a:spLocks noRot="1" noChangeAspect="1" noMove="1" noResize="1" noEditPoints="1" noAdjustHandles="1" noChangeArrowheads="1" noChangeShapeType="1" noTextEdit="1"/>
              </p:cNvSpPr>
              <p:nvPr/>
            </p:nvSpPr>
            <p:spPr>
              <a:xfrm>
                <a:off x="5608504" y="2471009"/>
                <a:ext cx="206928" cy="183757"/>
              </a:xfrm>
              <a:prstGeom prst="rect">
                <a:avLst/>
              </a:prstGeom>
              <a:blipFill>
                <a:blip r:embed="rId15"/>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Rectangle 218">
                <a:extLst>
                  <a:ext uri="{FF2B5EF4-FFF2-40B4-BE49-F238E27FC236}">
                    <a16:creationId xmlns:a16="http://schemas.microsoft.com/office/drawing/2014/main" id="{C7478C72-B1FB-3E45-A179-D4DCA6EE9BDD}"/>
                  </a:ext>
                </a:extLst>
              </p:cNvPr>
              <p:cNvSpPr/>
              <p:nvPr/>
            </p:nvSpPr>
            <p:spPr>
              <a:xfrm>
                <a:off x="6237416" y="2471009"/>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𝑣</m:t>
                          </m:r>
                        </m:e>
                        <m:sub>
                          <m:r>
                            <a:rPr lang="en-US" sz="1013" i="1">
                              <a:latin typeface="Cambria Math" panose="02040503050406030204" pitchFamily="18" charset="0"/>
                            </a:rPr>
                            <m:t>3</m:t>
                          </m:r>
                        </m:sub>
                      </m:sSub>
                    </m:oMath>
                  </m:oMathPara>
                </a14:m>
                <a:endParaRPr lang="en-US" sz="1013" dirty="0"/>
              </a:p>
            </p:txBody>
          </p:sp>
        </mc:Choice>
        <mc:Fallback xmlns="">
          <p:sp>
            <p:nvSpPr>
              <p:cNvPr id="219" name="Rectangle 218">
                <a:extLst>
                  <a:ext uri="{FF2B5EF4-FFF2-40B4-BE49-F238E27FC236}">
                    <a16:creationId xmlns:a16="http://schemas.microsoft.com/office/drawing/2014/main" id="{C7478C72-B1FB-3E45-A179-D4DCA6EE9BDD}"/>
                  </a:ext>
                </a:extLst>
              </p:cNvPr>
              <p:cNvSpPr>
                <a:spLocks noRot="1" noChangeAspect="1" noMove="1" noResize="1" noEditPoints="1" noAdjustHandles="1" noChangeArrowheads="1" noChangeShapeType="1" noTextEdit="1"/>
              </p:cNvSpPr>
              <p:nvPr/>
            </p:nvSpPr>
            <p:spPr>
              <a:xfrm>
                <a:off x="6237416" y="2471009"/>
                <a:ext cx="206928" cy="183757"/>
              </a:xfrm>
              <a:prstGeom prst="rect">
                <a:avLst/>
              </a:prstGeom>
              <a:blipFill>
                <a:blip r:embed="rId16"/>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Rectangle 219">
                <a:extLst>
                  <a:ext uri="{FF2B5EF4-FFF2-40B4-BE49-F238E27FC236}">
                    <a16:creationId xmlns:a16="http://schemas.microsoft.com/office/drawing/2014/main" id="{7FC7CFBB-1076-9846-9A34-C397181E3747}"/>
                  </a:ext>
                </a:extLst>
              </p:cNvPr>
              <p:cNvSpPr/>
              <p:nvPr/>
            </p:nvSpPr>
            <p:spPr>
              <a:xfrm>
                <a:off x="6880444" y="2477737"/>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𝑣</m:t>
                          </m:r>
                        </m:e>
                        <m:sub>
                          <m:r>
                            <a:rPr lang="en-US" sz="1013" i="1">
                              <a:latin typeface="Cambria Math" panose="02040503050406030204" pitchFamily="18" charset="0"/>
                            </a:rPr>
                            <m:t>4</m:t>
                          </m:r>
                        </m:sub>
                      </m:sSub>
                    </m:oMath>
                  </m:oMathPara>
                </a14:m>
                <a:endParaRPr lang="en-US" sz="1013" dirty="0"/>
              </a:p>
            </p:txBody>
          </p:sp>
        </mc:Choice>
        <mc:Fallback xmlns="">
          <p:sp>
            <p:nvSpPr>
              <p:cNvPr id="220" name="Rectangle 219">
                <a:extLst>
                  <a:ext uri="{FF2B5EF4-FFF2-40B4-BE49-F238E27FC236}">
                    <a16:creationId xmlns:a16="http://schemas.microsoft.com/office/drawing/2014/main" id="{7FC7CFBB-1076-9846-9A34-C397181E3747}"/>
                  </a:ext>
                </a:extLst>
              </p:cNvPr>
              <p:cNvSpPr>
                <a:spLocks noRot="1" noChangeAspect="1" noMove="1" noResize="1" noEditPoints="1" noAdjustHandles="1" noChangeArrowheads="1" noChangeShapeType="1" noTextEdit="1"/>
              </p:cNvSpPr>
              <p:nvPr/>
            </p:nvSpPr>
            <p:spPr>
              <a:xfrm>
                <a:off x="6880444" y="2477737"/>
                <a:ext cx="206928" cy="183757"/>
              </a:xfrm>
              <a:prstGeom prst="rect">
                <a:avLst/>
              </a:prstGeom>
              <a:blipFill>
                <a:blip r:embed="rId17"/>
                <a:stretch>
                  <a:fillRect/>
                </a:stretch>
              </a:blipFill>
              <a:ln w="28575"/>
            </p:spPr>
            <p:txBody>
              <a:bodyPr/>
              <a:lstStyle/>
              <a:p>
                <a:r>
                  <a:rPr lang="en-US">
                    <a:noFill/>
                  </a:rPr>
                  <a:t> </a:t>
                </a:r>
              </a:p>
            </p:txBody>
          </p:sp>
        </mc:Fallback>
      </mc:AlternateContent>
      <p:cxnSp>
        <p:nvCxnSpPr>
          <p:cNvPr id="236" name="Straight Arrow Connector 235">
            <a:extLst>
              <a:ext uri="{FF2B5EF4-FFF2-40B4-BE49-F238E27FC236}">
                <a16:creationId xmlns:a16="http://schemas.microsoft.com/office/drawing/2014/main" id="{BB2860E9-4A8C-FD4D-8F7B-15B708124914}"/>
              </a:ext>
            </a:extLst>
          </p:cNvPr>
          <p:cNvCxnSpPr>
            <a:cxnSpLocks/>
            <a:stCxn id="217" idx="0"/>
            <a:endCxn id="79" idx="4"/>
          </p:cNvCxnSpPr>
          <p:nvPr/>
        </p:nvCxnSpPr>
        <p:spPr>
          <a:xfrm flipV="1">
            <a:off x="5069261" y="2356581"/>
            <a:ext cx="975764" cy="11442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39" name="Straight Arrow Connector 238">
            <a:extLst>
              <a:ext uri="{FF2B5EF4-FFF2-40B4-BE49-F238E27FC236}">
                <a16:creationId xmlns:a16="http://schemas.microsoft.com/office/drawing/2014/main" id="{80B25D5E-3A90-1D4D-9B49-2589BBBA0492}"/>
              </a:ext>
            </a:extLst>
          </p:cNvPr>
          <p:cNvCxnSpPr>
            <a:cxnSpLocks/>
            <a:stCxn id="220" idx="0"/>
            <a:endCxn id="79" idx="4"/>
          </p:cNvCxnSpPr>
          <p:nvPr/>
        </p:nvCxnSpPr>
        <p:spPr>
          <a:xfrm flipH="1" flipV="1">
            <a:off x="6045024" y="2356581"/>
            <a:ext cx="938884" cy="121157"/>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42" name="Straight Arrow Connector 241">
            <a:extLst>
              <a:ext uri="{FF2B5EF4-FFF2-40B4-BE49-F238E27FC236}">
                <a16:creationId xmlns:a16="http://schemas.microsoft.com/office/drawing/2014/main" id="{E99AA7F4-9A0B-6A43-87E7-3DE1663571CA}"/>
              </a:ext>
            </a:extLst>
          </p:cNvPr>
          <p:cNvCxnSpPr>
            <a:cxnSpLocks/>
            <a:stCxn id="219" idx="0"/>
            <a:endCxn id="79" idx="4"/>
          </p:cNvCxnSpPr>
          <p:nvPr/>
        </p:nvCxnSpPr>
        <p:spPr>
          <a:xfrm flipH="1" flipV="1">
            <a:off x="6045025" y="2356581"/>
            <a:ext cx="295856" cy="114428"/>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63" name="Title 1">
            <a:extLst>
              <a:ext uri="{FF2B5EF4-FFF2-40B4-BE49-F238E27FC236}">
                <a16:creationId xmlns:a16="http://schemas.microsoft.com/office/drawing/2014/main" id="{BB4D2A35-74A4-C244-B960-E4438D5ECB01}"/>
              </a:ext>
            </a:extLst>
          </p:cNvPr>
          <p:cNvSpPr>
            <a:spLocks noGrp="1"/>
          </p:cNvSpPr>
          <p:nvPr>
            <p:ph type="title"/>
          </p:nvPr>
        </p:nvSpPr>
        <p:spPr>
          <a:xfrm>
            <a:off x="628650" y="273844"/>
            <a:ext cx="7886700" cy="994172"/>
          </a:xfrm>
        </p:spPr>
        <p:txBody>
          <a:bodyPr/>
          <a:lstStyle/>
          <a:p>
            <a:r>
              <a:rPr lang="en-US" dirty="0"/>
              <a:t>Cross-GPU Batch Norm (“Sync twice”)</a:t>
            </a:r>
          </a:p>
        </p:txBody>
      </p:sp>
      <p:sp>
        <p:nvSpPr>
          <p:cNvPr id="66" name="TextBox 65">
            <a:extLst>
              <a:ext uri="{FF2B5EF4-FFF2-40B4-BE49-F238E27FC236}">
                <a16:creationId xmlns:a16="http://schemas.microsoft.com/office/drawing/2014/main" id="{8F694E80-4E32-6746-A2A0-76D3B5461120}"/>
              </a:ext>
            </a:extLst>
          </p:cNvPr>
          <p:cNvSpPr txBox="1"/>
          <p:nvPr/>
        </p:nvSpPr>
        <p:spPr>
          <a:xfrm>
            <a:off x="683652" y="4158866"/>
            <a:ext cx="7109068" cy="415498"/>
          </a:xfrm>
          <a:prstGeom prst="rect">
            <a:avLst/>
          </a:prstGeom>
          <a:noFill/>
        </p:spPr>
        <p:txBody>
          <a:bodyPr wrap="square" rtlCol="0">
            <a:spAutoFit/>
          </a:bodyPr>
          <a:lstStyle/>
          <a:p>
            <a:r>
              <a:rPr lang="en-US" sz="1050" baseline="30000" dirty="0">
                <a:solidFill>
                  <a:schemeClr val="bg1">
                    <a:lumMod val="50000"/>
                  </a:schemeClr>
                </a:solidFill>
                <a:ea typeface="Cambria Math" panose="02040503050406030204" pitchFamily="18" charset="0"/>
              </a:rPr>
              <a:t>6</a:t>
            </a:r>
            <a:r>
              <a:rPr lang="en-US" sz="1050" dirty="0">
                <a:solidFill>
                  <a:schemeClr val="bg1">
                    <a:lumMod val="50000"/>
                  </a:schemeClr>
                </a:solidFill>
                <a:ea typeface="Cambria Math" panose="02040503050406030204" pitchFamily="18" charset="0"/>
              </a:rPr>
              <a:t>Peng, Chao, et al. "</a:t>
            </a:r>
            <a:r>
              <a:rPr lang="en-US" sz="1050" dirty="0" err="1">
                <a:solidFill>
                  <a:schemeClr val="bg1">
                    <a:lumMod val="50000"/>
                  </a:schemeClr>
                </a:solidFill>
                <a:ea typeface="Cambria Math" panose="02040503050406030204" pitchFamily="18" charset="0"/>
              </a:rPr>
              <a:t>MegDet</a:t>
            </a:r>
            <a:r>
              <a:rPr lang="en-US" sz="1050" dirty="0">
                <a:solidFill>
                  <a:schemeClr val="bg1">
                    <a:lumMod val="50000"/>
                  </a:schemeClr>
                </a:solidFill>
                <a:ea typeface="Cambria Math" panose="02040503050406030204" pitchFamily="18" charset="0"/>
              </a:rPr>
              <a:t>: A Large Mini-Batch Object Detector.” </a:t>
            </a:r>
            <a:r>
              <a:rPr lang="en-US" sz="1050" dirty="0">
                <a:solidFill>
                  <a:schemeClr val="tx1">
                    <a:lumMod val="50000"/>
                    <a:lumOff val="50000"/>
                  </a:schemeClr>
                </a:solidFill>
              </a:rPr>
              <a:t>CVPR2018</a:t>
            </a:r>
          </a:p>
          <a:p>
            <a:r>
              <a:rPr lang="en-US" sz="1050" baseline="30000" dirty="0">
                <a:solidFill>
                  <a:schemeClr val="tx1">
                    <a:lumMod val="50000"/>
                    <a:lumOff val="50000"/>
                  </a:schemeClr>
                </a:solidFill>
              </a:rPr>
              <a:t>7</a:t>
            </a:r>
            <a:r>
              <a:rPr lang="en-US" sz="1050" dirty="0">
                <a:solidFill>
                  <a:schemeClr val="tx1">
                    <a:lumMod val="50000"/>
                    <a:lumOff val="50000"/>
                  </a:schemeClr>
                </a:solidFill>
              </a:rPr>
              <a:t>Liu, Shu, et al. "Path Aggregation Network for Instance Segmentation.” CVPR2018</a:t>
            </a:r>
          </a:p>
        </p:txBody>
      </p:sp>
    </p:spTree>
    <p:extLst>
      <p:ext uri="{BB962C8B-B14F-4D97-AF65-F5344CB8AC3E}">
        <p14:creationId xmlns:p14="http://schemas.microsoft.com/office/powerpoint/2010/main" val="275969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Semantic</a:t>
            </a:r>
            <a:r>
              <a:rPr lang="zh-CN" altLang="en-US" dirty="0"/>
              <a:t> </a:t>
            </a:r>
            <a:r>
              <a:rPr lang="en-US" altLang="zh-CN" dirty="0"/>
              <a:t>Segmentation</a:t>
            </a:r>
            <a:r>
              <a:rPr lang="zh-CN" altLang="en-US" dirty="0"/>
              <a:t>             </a:t>
            </a:r>
            <a:r>
              <a:rPr lang="en-US" altLang="zh-CN" dirty="0"/>
              <a:t>Instance</a:t>
            </a:r>
            <a:r>
              <a:rPr lang="zh-CN" altLang="en-US" dirty="0"/>
              <a:t> </a:t>
            </a:r>
            <a:r>
              <a:rPr lang="en-US" altLang="zh-CN" dirty="0"/>
              <a:t>Segmentation</a:t>
            </a:r>
          </a:p>
          <a:p>
            <a:endParaRPr lang="en-US" dirty="0"/>
          </a:p>
          <a:p>
            <a:pPr lvl="1"/>
            <a:endParaRPr lang="en-US" dirty="0"/>
          </a:p>
        </p:txBody>
      </p:sp>
      <p:pic>
        <p:nvPicPr>
          <p:cNvPr id="6" name="Picture 5">
            <a:extLst>
              <a:ext uri="{FF2B5EF4-FFF2-40B4-BE49-F238E27FC236}">
                <a16:creationId xmlns:a16="http://schemas.microsoft.com/office/drawing/2014/main" id="{2943B95A-A182-8442-A6F2-E80F998C482D}"/>
              </a:ext>
            </a:extLst>
          </p:cNvPr>
          <p:cNvPicPr>
            <a:picLocks noChangeAspect="1"/>
          </p:cNvPicPr>
          <p:nvPr/>
        </p:nvPicPr>
        <p:blipFill>
          <a:blip r:embed="rId2"/>
          <a:stretch>
            <a:fillRect/>
          </a:stretch>
        </p:blipFill>
        <p:spPr>
          <a:xfrm>
            <a:off x="336789" y="1764630"/>
            <a:ext cx="3701350" cy="2279985"/>
          </a:xfrm>
          <a:prstGeom prst="rect">
            <a:avLst/>
          </a:prstGeom>
        </p:spPr>
      </p:pic>
      <p:pic>
        <p:nvPicPr>
          <p:cNvPr id="5" name="Picture 4">
            <a:extLst>
              <a:ext uri="{FF2B5EF4-FFF2-40B4-BE49-F238E27FC236}">
                <a16:creationId xmlns:a16="http://schemas.microsoft.com/office/drawing/2014/main" id="{F46FA7E8-7DE5-3B40-B645-8A1CA35FB97C}"/>
              </a:ext>
            </a:extLst>
          </p:cNvPr>
          <p:cNvPicPr>
            <a:picLocks noChangeAspect="1"/>
          </p:cNvPicPr>
          <p:nvPr/>
        </p:nvPicPr>
        <p:blipFill>
          <a:blip r:embed="rId3"/>
          <a:stretch>
            <a:fillRect/>
          </a:stretch>
        </p:blipFill>
        <p:spPr>
          <a:xfrm>
            <a:off x="4820237" y="1747313"/>
            <a:ext cx="3729462" cy="2297302"/>
          </a:xfrm>
          <a:prstGeom prst="rect">
            <a:avLst/>
          </a:prstGeom>
        </p:spPr>
      </p:pic>
    </p:spTree>
    <p:extLst>
      <p:ext uri="{BB962C8B-B14F-4D97-AF65-F5344CB8AC3E}">
        <p14:creationId xmlns:p14="http://schemas.microsoft.com/office/powerpoint/2010/main" val="1290128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E7497203-3AE0-1146-A441-216FDB3517AF}"/>
                  </a:ext>
                </a:extLst>
              </p:cNvPr>
              <p:cNvSpPr>
                <a:spLocks noGrp="1"/>
              </p:cNvSpPr>
              <p:nvPr>
                <p:ph idx="1"/>
              </p:nvPr>
            </p:nvSpPr>
            <p:spPr>
              <a:xfrm>
                <a:off x="628649" y="1268016"/>
                <a:ext cx="3303272" cy="2122884"/>
              </a:xfrm>
            </p:spPr>
            <p:txBody>
              <a:bodyPr>
                <a:normAutofit fontScale="92500" lnSpcReduction="20000"/>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𝜇</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num>
                        <m:den>
                          <m:r>
                            <a:rPr lang="en-US" sz="1800" i="1">
                              <a:latin typeface="Cambria Math" panose="02040503050406030204" pitchFamily="18" charset="0"/>
                            </a:rPr>
                            <m:t>𝑁</m:t>
                          </m:r>
                        </m:den>
                      </m:f>
                    </m:oMath>
                  </m:oMathPara>
                </a14:m>
                <a:endParaRPr lang="en-US" sz="18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𝜎</m:t>
                      </m:r>
                      <m:r>
                        <a:rPr lang="en-US" sz="1600" i="1">
                          <a:latin typeface="Cambria Math" panose="02040503050406030204" pitchFamily="18" charset="0"/>
                        </a:rPr>
                        <m:t>=</m:t>
                      </m:r>
                      <m:rad>
                        <m:radPr>
                          <m:degHide m:val="on"/>
                          <m:ctrlPr>
                            <a:rPr lang="en-US" sz="1600" i="1">
                              <a:latin typeface="Cambria Math" panose="02040503050406030204" pitchFamily="18" charset="0"/>
                            </a:rPr>
                          </m:ctrlPr>
                        </m:radPr>
                        <m:deg/>
                        <m:e>
                          <m:f>
                            <m:fPr>
                              <m:ctrlPr>
                                <a:rPr lang="en-US" sz="1600" i="1">
                                  <a:latin typeface="Cambria Math" panose="02040503050406030204" pitchFamily="18" charset="0"/>
                                </a:rPr>
                              </m:ctrlPr>
                            </m:fPr>
                            <m:num>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𝜇</m:t>
                                      </m:r>
                                    </m:e>
                                  </m:d>
                                </m:e>
                                <m:sup>
                                  <m:r>
                                    <a:rPr lang="en-US" sz="1600" i="1">
                                      <a:latin typeface="Cambria Math" panose="02040503050406030204" pitchFamily="18" charset="0"/>
                                    </a:rPr>
                                    <m:t>2</m:t>
                                  </m:r>
                                </m:sup>
                              </m:sSup>
                            </m:num>
                            <m:den>
                              <m:r>
                                <a:rPr lang="en-US" sz="1600" i="1">
                                  <a:latin typeface="Cambria Math" panose="02040503050406030204" pitchFamily="18" charset="0"/>
                                </a:rPr>
                                <m:t>𝑁</m:t>
                              </m:r>
                            </m:den>
                          </m:f>
                          <m:r>
                            <a:rPr lang="en-US" sz="1600" i="1">
                              <a:latin typeface="Cambria Math" panose="02040503050406030204" pitchFamily="18" charset="0"/>
                            </a:rPr>
                            <m:t>+</m:t>
                          </m:r>
                          <m:r>
                            <a:rPr lang="en-US" sz="1600" i="1">
                              <a:latin typeface="Cambria Math" panose="02040503050406030204" pitchFamily="18" charset="0"/>
                            </a:rPr>
                            <m:t>𝜖</m:t>
                          </m:r>
                        </m:e>
                      </m:rad>
                    </m:oMath>
                  </m:oMathPara>
                </a14:m>
                <a:endParaRPr lang="en-US" sz="1600" dirty="0"/>
              </a:p>
              <a:p>
                <a:pPr marL="0" indent="0">
                  <a:buNone/>
                </a:pPr>
                <a:r>
                  <a:rPr lang="en-US" sz="1600" dirty="0"/>
                  <a:t>                </a:t>
                </a:r>
                <a14:m>
                  <m:oMath xmlns:m="http://schemas.openxmlformats.org/officeDocument/2006/math">
                    <m:r>
                      <a:rPr lang="en-US" sz="1600" i="1">
                        <a:latin typeface="Cambria Math" panose="02040503050406030204" pitchFamily="18" charset="0"/>
                      </a:rPr>
                      <m:t>=</m:t>
                    </m:r>
                    <m:rad>
                      <m:radPr>
                        <m:degHide m:val="on"/>
                        <m:ctrlPr>
                          <a:rPr lang="en-US" sz="1600" i="1">
                            <a:latin typeface="Cambria Math" panose="02040503050406030204" pitchFamily="18" charset="0"/>
                          </a:rPr>
                        </m:ctrlPr>
                      </m:radPr>
                      <m:deg/>
                      <m:e>
                        <m:f>
                          <m:fPr>
                            <m:ctrlPr>
                              <a:rPr lang="en-US" sz="1600" i="1">
                                <a:latin typeface="Cambria Math" panose="02040503050406030204" pitchFamily="18" charset="0"/>
                              </a:rPr>
                            </m:ctrlPr>
                          </m:fPr>
                          <m:num>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𝑖</m:t>
                                </m:r>
                              </m:sub>
                              <m:sup>
                                <m:r>
                                  <a:rPr lang="en-US" sz="1600" i="1">
                                    <a:latin typeface="Cambria Math" panose="02040503050406030204" pitchFamily="18" charset="0"/>
                                  </a:rPr>
                                  <m:t>2</m:t>
                                </m:r>
                              </m:sup>
                            </m:sSubSup>
                          </m:num>
                          <m:den>
                            <m:r>
                              <a:rPr lang="en-US" sz="1600" i="1">
                                <a:latin typeface="Cambria Math" panose="02040503050406030204" pitchFamily="18" charset="0"/>
                              </a:rPr>
                              <m:t>𝑁</m:t>
                            </m:r>
                          </m:den>
                        </m:f>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𝜇</m:t>
                            </m:r>
                          </m:e>
                          <m:sup>
                            <m:r>
                              <a:rPr lang="en-US" sz="1600" i="1">
                                <a:latin typeface="Cambria Math" panose="02040503050406030204" pitchFamily="18" charset="0"/>
                              </a:rPr>
                              <m:t>2</m:t>
                            </m:r>
                          </m:sup>
                        </m:sSup>
                        <m:r>
                          <a:rPr lang="en-US" sz="1600" i="1">
                            <a:latin typeface="Cambria Math" panose="02040503050406030204" pitchFamily="18" charset="0"/>
                          </a:rPr>
                          <m:t>+</m:t>
                        </m:r>
                        <m:r>
                          <a:rPr lang="en-US" sz="1600" i="1">
                            <a:latin typeface="Cambria Math" panose="02040503050406030204" pitchFamily="18" charset="0"/>
                          </a:rPr>
                          <m:t>𝜖</m:t>
                        </m:r>
                      </m:e>
                    </m:rad>
                  </m:oMath>
                </a14:m>
                <a:br>
                  <a:rPr lang="en-US" sz="1600" dirty="0"/>
                </a:br>
                <a:r>
                  <a:rPr lang="en-US" sz="1600" dirty="0"/>
                  <a:t>                </a:t>
                </a:r>
                <a14:m>
                  <m:oMath xmlns:m="http://schemas.openxmlformats.org/officeDocument/2006/math">
                    <m:r>
                      <a:rPr lang="en-US" sz="1600" i="1">
                        <a:latin typeface="Cambria Math" panose="02040503050406030204" pitchFamily="18" charset="0"/>
                      </a:rPr>
                      <m:t>=</m:t>
                    </m:r>
                    <m:rad>
                      <m:radPr>
                        <m:degHide m:val="on"/>
                        <m:ctrlPr>
                          <a:rPr lang="en-US" sz="1600" i="1">
                            <a:latin typeface="Cambria Math" panose="02040503050406030204" pitchFamily="18" charset="0"/>
                          </a:rPr>
                        </m:ctrlPr>
                      </m:radPr>
                      <m:deg/>
                      <m:e>
                        <m:f>
                          <m:fPr>
                            <m:ctrlPr>
                              <a:rPr lang="en-US" sz="1600" i="1">
                                <a:latin typeface="Cambria Math" panose="02040503050406030204" pitchFamily="18" charset="0"/>
                              </a:rPr>
                            </m:ctrlPr>
                          </m:fPr>
                          <m:num>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𝑖</m:t>
                                </m:r>
                              </m:sub>
                              <m:sup>
                                <m:r>
                                  <a:rPr lang="en-US" sz="1600" i="1">
                                    <a:latin typeface="Cambria Math" panose="02040503050406030204" pitchFamily="18" charset="0"/>
                                  </a:rPr>
                                  <m:t>2</m:t>
                                </m:r>
                              </m:sup>
                            </m:sSubSup>
                          </m:num>
                          <m:den>
                            <m:r>
                              <a:rPr lang="en-US" sz="1600" i="1">
                                <a:latin typeface="Cambria Math" panose="02040503050406030204" pitchFamily="18" charset="0"/>
                              </a:rPr>
                              <m:t>𝑁</m:t>
                            </m:r>
                          </m:den>
                        </m:f>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𝑁</m:t>
                                </m:r>
                              </m:e>
                              <m:sup>
                                <m:r>
                                  <a:rPr lang="en-US" sz="1600" i="1">
                                    <a:latin typeface="Cambria Math" panose="02040503050406030204" pitchFamily="18" charset="0"/>
                                  </a:rPr>
                                  <m:t>2</m:t>
                                </m:r>
                              </m:sup>
                            </m:sSup>
                          </m:den>
                        </m:f>
                        <m:r>
                          <a:rPr lang="en-US" sz="1600" i="1">
                            <a:latin typeface="Cambria Math" panose="02040503050406030204" pitchFamily="18" charset="0"/>
                          </a:rPr>
                          <m:t>+</m:t>
                        </m:r>
                        <m:r>
                          <a:rPr lang="en-US" sz="1600" i="1">
                            <a:latin typeface="Cambria Math" panose="02040503050406030204" pitchFamily="18" charset="0"/>
                          </a:rPr>
                          <m:t>𝜖</m:t>
                        </m:r>
                      </m:e>
                    </m:rad>
                  </m:oMath>
                </a14:m>
                <a:r>
                  <a:rPr lang="en-US" sz="2800" b="0" dirty="0"/>
                  <a:t> </a:t>
                </a:r>
              </a:p>
            </p:txBody>
          </p:sp>
        </mc:Choice>
        <mc:Fallback xmlns="">
          <p:sp>
            <p:nvSpPr>
              <p:cNvPr id="9" name="Content Placeholder 8">
                <a:extLst>
                  <a:ext uri="{FF2B5EF4-FFF2-40B4-BE49-F238E27FC236}">
                    <a16:creationId xmlns:a16="http://schemas.microsoft.com/office/drawing/2014/main" id="{E7497203-3AE0-1146-A441-216FDB3517AF}"/>
                  </a:ext>
                </a:extLst>
              </p:cNvPr>
              <p:cNvSpPr>
                <a:spLocks noGrp="1" noRot="1" noChangeAspect="1" noMove="1" noResize="1" noEditPoints="1" noAdjustHandles="1" noChangeArrowheads="1" noChangeShapeType="1" noTextEdit="1"/>
              </p:cNvSpPr>
              <p:nvPr>
                <p:ph idx="1"/>
              </p:nvPr>
            </p:nvSpPr>
            <p:spPr>
              <a:xfrm>
                <a:off x="628649" y="1268016"/>
                <a:ext cx="3303272" cy="2122884"/>
              </a:xfrm>
              <a:blipFill>
                <a:blip r:embed="rId3"/>
                <a:stretch>
                  <a:fillRect/>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AAF89B1F-72B0-B946-A5B2-61ECD45EC3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A9FB3C-C268-0742-A5CD-071B8354A44C}"/>
              </a:ext>
            </a:extLst>
          </p:cNvPr>
          <p:cNvSpPr>
            <a:spLocks noGrp="1"/>
          </p:cNvSpPr>
          <p:nvPr>
            <p:ph type="sldNum" sz="quarter" idx="12"/>
          </p:nvPr>
        </p:nvSpPr>
        <p:spPr/>
        <p:txBody>
          <a:bodyPr/>
          <a:lstStyle/>
          <a:p>
            <a:endParaRPr lang="en-US" dirty="0"/>
          </a:p>
          <a:p>
            <a:endParaRPr lang="en-US" dirty="0"/>
          </a:p>
        </p:txBody>
      </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7BB2840D-4462-BB48-B575-DCAE803B402B}"/>
                  </a:ext>
                </a:extLst>
              </p:cNvPr>
              <p:cNvSpPr/>
              <p:nvPr/>
            </p:nvSpPr>
            <p:spPr>
              <a:xfrm>
                <a:off x="4867465" y="2901943"/>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1</m:t>
                          </m:r>
                        </m:sub>
                      </m:sSub>
                    </m:oMath>
                  </m:oMathPara>
                </a14:m>
                <a:endParaRPr lang="en-US" sz="1013" dirty="0"/>
              </a:p>
            </p:txBody>
          </p:sp>
        </mc:Choice>
        <mc:Fallback xmlns="">
          <p:sp>
            <p:nvSpPr>
              <p:cNvPr id="78" name="Rectangle 77">
                <a:extLst>
                  <a:ext uri="{FF2B5EF4-FFF2-40B4-BE49-F238E27FC236}">
                    <a16:creationId xmlns:a16="http://schemas.microsoft.com/office/drawing/2014/main" id="{7BB2840D-4462-BB48-B575-DCAE803B402B}"/>
                  </a:ext>
                </a:extLst>
              </p:cNvPr>
              <p:cNvSpPr>
                <a:spLocks noRot="1" noChangeAspect="1" noMove="1" noResize="1" noEditPoints="1" noAdjustHandles="1" noChangeArrowheads="1" noChangeShapeType="1" noTextEdit="1"/>
              </p:cNvSpPr>
              <p:nvPr/>
            </p:nvSpPr>
            <p:spPr>
              <a:xfrm>
                <a:off x="4867465" y="2901943"/>
                <a:ext cx="206928" cy="183757"/>
              </a:xfrm>
              <a:prstGeom prst="rect">
                <a:avLst/>
              </a:prstGeom>
              <a:blipFill>
                <a:blip r:embed="rId4"/>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D4EDE90B-1F53-2C47-839E-A6F4EEC43CF0}"/>
                  </a:ext>
                </a:extLst>
              </p:cNvPr>
              <p:cNvSpPr/>
              <p:nvPr/>
            </p:nvSpPr>
            <p:spPr>
              <a:xfrm>
                <a:off x="4867465" y="2220594"/>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1</m:t>
                          </m:r>
                        </m:sub>
                      </m:sSub>
                    </m:oMath>
                  </m:oMathPara>
                </a14:m>
                <a:endParaRPr lang="en-US" sz="1013" dirty="0"/>
              </a:p>
            </p:txBody>
          </p:sp>
        </mc:Choice>
        <mc:Fallback xmlns="">
          <p:sp>
            <p:nvSpPr>
              <p:cNvPr id="81" name="Rectangle 80">
                <a:extLst>
                  <a:ext uri="{FF2B5EF4-FFF2-40B4-BE49-F238E27FC236}">
                    <a16:creationId xmlns:a16="http://schemas.microsoft.com/office/drawing/2014/main" id="{D4EDE90B-1F53-2C47-839E-A6F4EEC43CF0}"/>
                  </a:ext>
                </a:extLst>
              </p:cNvPr>
              <p:cNvSpPr>
                <a:spLocks noRot="1" noChangeAspect="1" noMove="1" noResize="1" noEditPoints="1" noAdjustHandles="1" noChangeArrowheads="1" noChangeShapeType="1" noTextEdit="1"/>
              </p:cNvSpPr>
              <p:nvPr/>
            </p:nvSpPr>
            <p:spPr>
              <a:xfrm>
                <a:off x="4867465" y="2220594"/>
                <a:ext cx="206928" cy="177046"/>
              </a:xfrm>
              <a:prstGeom prst="rect">
                <a:avLst/>
              </a:prstGeom>
              <a:blipFill>
                <a:blip r:embed="rId5"/>
                <a:stretch>
                  <a:fillRect b="-5882"/>
                </a:stretch>
              </a:blipFill>
              <a:ln w="28575"/>
            </p:spPr>
            <p:txBody>
              <a:bodyPr/>
              <a:lstStyle/>
              <a:p>
                <a:r>
                  <a:rPr lang="en-US">
                    <a:noFill/>
                  </a:rPr>
                  <a:t> </a:t>
                </a:r>
              </a:p>
            </p:txBody>
          </p:sp>
        </mc:Fallback>
      </mc:AlternateContent>
      <p:cxnSp>
        <p:nvCxnSpPr>
          <p:cNvPr id="86" name="Straight Arrow Connector 85">
            <a:extLst>
              <a:ext uri="{FF2B5EF4-FFF2-40B4-BE49-F238E27FC236}">
                <a16:creationId xmlns:a16="http://schemas.microsoft.com/office/drawing/2014/main" id="{2300120A-B994-AB4F-9406-B9DF09157E37}"/>
              </a:ext>
            </a:extLst>
          </p:cNvPr>
          <p:cNvCxnSpPr>
            <a:cxnSpLocks/>
          </p:cNvCxnSpPr>
          <p:nvPr/>
        </p:nvCxnSpPr>
        <p:spPr>
          <a:xfrm flipV="1">
            <a:off x="4970929" y="2397639"/>
            <a:ext cx="0" cy="50430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6C0903E-42F7-EC41-8014-DC76607E0934}"/>
              </a:ext>
            </a:extLst>
          </p:cNvPr>
          <p:cNvSpPr txBox="1"/>
          <p:nvPr/>
        </p:nvSpPr>
        <p:spPr>
          <a:xfrm>
            <a:off x="4926218" y="3589365"/>
            <a:ext cx="2311285" cy="248209"/>
          </a:xfrm>
          <a:prstGeom prst="rect">
            <a:avLst/>
          </a:prstGeom>
          <a:noFill/>
        </p:spPr>
        <p:txBody>
          <a:bodyPr wrap="square" rtlCol="0">
            <a:spAutoFit/>
          </a:bodyPr>
          <a:lstStyle/>
          <a:p>
            <a:pPr algn="ctr"/>
            <a:r>
              <a:rPr lang="en-US" sz="1013" dirty="0"/>
              <a:t>Our “Sync Once” implementation</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583096A3-8C7C-A74D-8EDC-85844059F92B}"/>
                  </a:ext>
                </a:extLst>
              </p:cNvPr>
              <p:cNvSpPr/>
              <p:nvPr/>
            </p:nvSpPr>
            <p:spPr>
              <a:xfrm>
                <a:off x="5510172" y="2901943"/>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2</m:t>
                          </m:r>
                        </m:sub>
                      </m:sSub>
                    </m:oMath>
                  </m:oMathPara>
                </a14:m>
                <a:endParaRPr lang="en-US" sz="1013" dirty="0"/>
              </a:p>
            </p:txBody>
          </p:sp>
        </mc:Choice>
        <mc:Fallback xmlns="">
          <p:sp>
            <p:nvSpPr>
              <p:cNvPr id="39" name="Rectangle 38">
                <a:extLst>
                  <a:ext uri="{FF2B5EF4-FFF2-40B4-BE49-F238E27FC236}">
                    <a16:creationId xmlns:a16="http://schemas.microsoft.com/office/drawing/2014/main" id="{583096A3-8C7C-A74D-8EDC-85844059F92B}"/>
                  </a:ext>
                </a:extLst>
              </p:cNvPr>
              <p:cNvSpPr>
                <a:spLocks noRot="1" noChangeAspect="1" noMove="1" noResize="1" noEditPoints="1" noAdjustHandles="1" noChangeArrowheads="1" noChangeShapeType="1" noTextEdit="1"/>
              </p:cNvSpPr>
              <p:nvPr/>
            </p:nvSpPr>
            <p:spPr>
              <a:xfrm>
                <a:off x="5510172" y="2901943"/>
                <a:ext cx="206928" cy="183757"/>
              </a:xfrm>
              <a:prstGeom prst="rect">
                <a:avLst/>
              </a:prstGeom>
              <a:blipFill>
                <a:blip r:embed="rId6"/>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7FBF5FB-23E0-2F4F-994E-C430F94F40AE}"/>
                  </a:ext>
                </a:extLst>
              </p:cNvPr>
              <p:cNvSpPr/>
              <p:nvPr/>
            </p:nvSpPr>
            <p:spPr>
              <a:xfrm>
                <a:off x="5510172" y="2220594"/>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2</m:t>
                          </m:r>
                        </m:sub>
                      </m:sSub>
                    </m:oMath>
                  </m:oMathPara>
                </a14:m>
                <a:endParaRPr lang="en-US" sz="1013" dirty="0"/>
              </a:p>
            </p:txBody>
          </p:sp>
        </mc:Choice>
        <mc:Fallback xmlns="">
          <p:sp>
            <p:nvSpPr>
              <p:cNvPr id="42" name="Rectangle 41">
                <a:extLst>
                  <a:ext uri="{FF2B5EF4-FFF2-40B4-BE49-F238E27FC236}">
                    <a16:creationId xmlns:a16="http://schemas.microsoft.com/office/drawing/2014/main" id="{B7FBF5FB-23E0-2F4F-994E-C430F94F40AE}"/>
                  </a:ext>
                </a:extLst>
              </p:cNvPr>
              <p:cNvSpPr>
                <a:spLocks noRot="1" noChangeAspect="1" noMove="1" noResize="1" noEditPoints="1" noAdjustHandles="1" noChangeArrowheads="1" noChangeShapeType="1" noTextEdit="1"/>
              </p:cNvSpPr>
              <p:nvPr/>
            </p:nvSpPr>
            <p:spPr>
              <a:xfrm>
                <a:off x="5510172" y="2220594"/>
                <a:ext cx="206928" cy="177046"/>
              </a:xfrm>
              <a:prstGeom prst="rect">
                <a:avLst/>
              </a:prstGeom>
              <a:blipFill>
                <a:blip r:embed="rId7"/>
                <a:stretch>
                  <a:fillRect b="-5882"/>
                </a:stretch>
              </a:blipFill>
              <a:ln w="28575"/>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B47A1AC7-A6A1-C64A-A12F-4C1BFE146165}"/>
              </a:ext>
            </a:extLst>
          </p:cNvPr>
          <p:cNvCxnSpPr>
            <a:cxnSpLocks/>
            <a:stCxn id="39" idx="0"/>
            <a:endCxn id="55" idx="4"/>
          </p:cNvCxnSpPr>
          <p:nvPr/>
        </p:nvCxnSpPr>
        <p:spPr>
          <a:xfrm flipH="1" flipV="1">
            <a:off x="5378418" y="2786942"/>
            <a:ext cx="235218" cy="115001"/>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D16B8C5-BBDC-5C42-9873-89A2BA76646A}"/>
              </a:ext>
            </a:extLst>
          </p:cNvPr>
          <p:cNvCxnSpPr>
            <a:cxnSpLocks/>
            <a:stCxn id="39" idx="0"/>
            <a:endCxn id="96" idx="3"/>
          </p:cNvCxnSpPr>
          <p:nvPr/>
        </p:nvCxnSpPr>
        <p:spPr>
          <a:xfrm flipV="1">
            <a:off x="5613636" y="2755664"/>
            <a:ext cx="763673" cy="146279"/>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B1F519A-C22D-B84A-BEB5-B8B6F22AA732}"/>
              </a:ext>
            </a:extLst>
          </p:cNvPr>
          <p:cNvCxnSpPr>
            <a:cxnSpLocks/>
          </p:cNvCxnSpPr>
          <p:nvPr/>
        </p:nvCxnSpPr>
        <p:spPr>
          <a:xfrm flipV="1">
            <a:off x="5613636" y="2397639"/>
            <a:ext cx="0" cy="50430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C1172592-7EFE-2A4B-A46D-90A0EC7E5060}"/>
                  </a:ext>
                </a:extLst>
              </p:cNvPr>
              <p:cNvSpPr/>
              <p:nvPr/>
            </p:nvSpPr>
            <p:spPr>
              <a:xfrm>
                <a:off x="6139085" y="2901943"/>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3</m:t>
                          </m:r>
                        </m:sub>
                      </m:sSub>
                    </m:oMath>
                  </m:oMathPara>
                </a14:m>
                <a:endParaRPr lang="en-US" sz="1013" dirty="0"/>
              </a:p>
            </p:txBody>
          </p:sp>
        </mc:Choice>
        <mc:Fallback xmlns="">
          <p:sp>
            <p:nvSpPr>
              <p:cNvPr id="54" name="Rectangle 53">
                <a:extLst>
                  <a:ext uri="{FF2B5EF4-FFF2-40B4-BE49-F238E27FC236}">
                    <a16:creationId xmlns:a16="http://schemas.microsoft.com/office/drawing/2014/main" id="{C1172592-7EFE-2A4B-A46D-90A0EC7E5060}"/>
                  </a:ext>
                </a:extLst>
              </p:cNvPr>
              <p:cNvSpPr>
                <a:spLocks noRot="1" noChangeAspect="1" noMove="1" noResize="1" noEditPoints="1" noAdjustHandles="1" noChangeArrowheads="1" noChangeShapeType="1" noTextEdit="1"/>
              </p:cNvSpPr>
              <p:nvPr/>
            </p:nvSpPr>
            <p:spPr>
              <a:xfrm>
                <a:off x="6139085" y="2901943"/>
                <a:ext cx="206928" cy="183757"/>
              </a:xfrm>
              <a:prstGeom prst="rect">
                <a:avLst/>
              </a:prstGeom>
              <a:blipFill>
                <a:blip r:embed="rId8"/>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D6BADBA7-6076-6E44-A5D2-83D79C0DF70F}"/>
                  </a:ext>
                </a:extLst>
              </p:cNvPr>
              <p:cNvSpPr/>
              <p:nvPr/>
            </p:nvSpPr>
            <p:spPr>
              <a:xfrm>
                <a:off x="6139085" y="2220594"/>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3</m:t>
                          </m:r>
                        </m:sub>
                      </m:sSub>
                    </m:oMath>
                  </m:oMathPara>
                </a14:m>
                <a:endParaRPr lang="en-US" sz="1013" dirty="0"/>
              </a:p>
            </p:txBody>
          </p:sp>
        </mc:Choice>
        <mc:Fallback xmlns="">
          <p:sp>
            <p:nvSpPr>
              <p:cNvPr id="57" name="Rectangle 56">
                <a:extLst>
                  <a:ext uri="{FF2B5EF4-FFF2-40B4-BE49-F238E27FC236}">
                    <a16:creationId xmlns:a16="http://schemas.microsoft.com/office/drawing/2014/main" id="{D6BADBA7-6076-6E44-A5D2-83D79C0DF70F}"/>
                  </a:ext>
                </a:extLst>
              </p:cNvPr>
              <p:cNvSpPr>
                <a:spLocks noRot="1" noChangeAspect="1" noMove="1" noResize="1" noEditPoints="1" noAdjustHandles="1" noChangeArrowheads="1" noChangeShapeType="1" noTextEdit="1"/>
              </p:cNvSpPr>
              <p:nvPr/>
            </p:nvSpPr>
            <p:spPr>
              <a:xfrm>
                <a:off x="6139085" y="2220594"/>
                <a:ext cx="206928" cy="177046"/>
              </a:xfrm>
              <a:prstGeom prst="rect">
                <a:avLst/>
              </a:prstGeom>
              <a:blipFill>
                <a:blip r:embed="rId9"/>
                <a:stretch>
                  <a:fillRect b="-5882"/>
                </a:stretch>
              </a:blipFill>
              <a:ln w="28575"/>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3E9715F8-3A3A-5142-953C-98B7DFA6668E}"/>
              </a:ext>
            </a:extLst>
          </p:cNvPr>
          <p:cNvCxnSpPr>
            <a:cxnSpLocks/>
            <a:stCxn id="54" idx="0"/>
            <a:endCxn id="55" idx="5"/>
          </p:cNvCxnSpPr>
          <p:nvPr/>
        </p:nvCxnSpPr>
        <p:spPr>
          <a:xfrm flipH="1" flipV="1">
            <a:off x="5595033" y="2744848"/>
            <a:ext cx="647516" cy="157095"/>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6D3BA042-0885-6D48-A2E9-BEB421B4A765}"/>
              </a:ext>
            </a:extLst>
          </p:cNvPr>
          <p:cNvCxnSpPr>
            <a:cxnSpLocks/>
            <a:stCxn id="54" idx="0"/>
            <a:endCxn id="96" idx="4"/>
          </p:cNvCxnSpPr>
          <p:nvPr/>
        </p:nvCxnSpPr>
        <p:spPr>
          <a:xfrm flipV="1">
            <a:off x="6242549" y="2797759"/>
            <a:ext cx="355936" cy="10418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E5B860C7-E34A-9040-BD8C-875C3F49C38F}"/>
              </a:ext>
            </a:extLst>
          </p:cNvPr>
          <p:cNvCxnSpPr>
            <a:cxnSpLocks/>
          </p:cNvCxnSpPr>
          <p:nvPr/>
        </p:nvCxnSpPr>
        <p:spPr>
          <a:xfrm flipV="1">
            <a:off x="6242549" y="2397639"/>
            <a:ext cx="0" cy="50430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0F3A5B8D-BC30-044C-A316-426E034727BE}"/>
                  </a:ext>
                </a:extLst>
              </p:cNvPr>
              <p:cNvSpPr/>
              <p:nvPr/>
            </p:nvSpPr>
            <p:spPr>
              <a:xfrm>
                <a:off x="6782112" y="2908671"/>
                <a:ext cx="206928" cy="1837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4</m:t>
                          </m:r>
                        </m:sub>
                      </m:sSub>
                    </m:oMath>
                  </m:oMathPara>
                </a14:m>
                <a:endParaRPr lang="en-US" sz="1013" dirty="0"/>
              </a:p>
            </p:txBody>
          </p:sp>
        </mc:Choice>
        <mc:Fallback xmlns="">
          <p:sp>
            <p:nvSpPr>
              <p:cNvPr id="65" name="Rectangle 64">
                <a:extLst>
                  <a:ext uri="{FF2B5EF4-FFF2-40B4-BE49-F238E27FC236}">
                    <a16:creationId xmlns:a16="http://schemas.microsoft.com/office/drawing/2014/main" id="{0F3A5B8D-BC30-044C-A316-426E034727BE}"/>
                  </a:ext>
                </a:extLst>
              </p:cNvPr>
              <p:cNvSpPr>
                <a:spLocks noRot="1" noChangeAspect="1" noMove="1" noResize="1" noEditPoints="1" noAdjustHandles="1" noChangeArrowheads="1" noChangeShapeType="1" noTextEdit="1"/>
              </p:cNvSpPr>
              <p:nvPr/>
            </p:nvSpPr>
            <p:spPr>
              <a:xfrm>
                <a:off x="6782112" y="2908671"/>
                <a:ext cx="206928" cy="183757"/>
              </a:xfrm>
              <a:prstGeom prst="rect">
                <a:avLst/>
              </a:prstGeom>
              <a:blipFill>
                <a:blip r:embed="rId10"/>
                <a:stretch>
                  <a:fillRect/>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D17F80D-4C1F-A14A-A79A-17DB7A96DAC5}"/>
                  </a:ext>
                </a:extLst>
              </p:cNvPr>
              <p:cNvSpPr/>
              <p:nvPr/>
            </p:nvSpPr>
            <p:spPr>
              <a:xfrm>
                <a:off x="6782112" y="2227322"/>
                <a:ext cx="206928" cy="17704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4</m:t>
                          </m:r>
                        </m:sub>
                      </m:sSub>
                    </m:oMath>
                  </m:oMathPara>
                </a14:m>
                <a:endParaRPr lang="en-US" sz="1013" dirty="0"/>
              </a:p>
            </p:txBody>
          </p:sp>
        </mc:Choice>
        <mc:Fallback xmlns="">
          <p:sp>
            <p:nvSpPr>
              <p:cNvPr id="70" name="Rectangle 69">
                <a:extLst>
                  <a:ext uri="{FF2B5EF4-FFF2-40B4-BE49-F238E27FC236}">
                    <a16:creationId xmlns:a16="http://schemas.microsoft.com/office/drawing/2014/main" id="{6D17F80D-4C1F-A14A-A79A-17DB7A96DAC5}"/>
                  </a:ext>
                </a:extLst>
              </p:cNvPr>
              <p:cNvSpPr>
                <a:spLocks noRot="1" noChangeAspect="1" noMove="1" noResize="1" noEditPoints="1" noAdjustHandles="1" noChangeArrowheads="1" noChangeShapeType="1" noTextEdit="1"/>
              </p:cNvSpPr>
              <p:nvPr/>
            </p:nvSpPr>
            <p:spPr>
              <a:xfrm>
                <a:off x="6782112" y="2227322"/>
                <a:ext cx="206928" cy="177046"/>
              </a:xfrm>
              <a:prstGeom prst="rect">
                <a:avLst/>
              </a:prstGeom>
              <a:blipFill>
                <a:blip r:embed="rId11"/>
                <a:stretch>
                  <a:fillRect b="-11765"/>
                </a:stretch>
              </a:blipFill>
              <a:ln w="28575"/>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56FABED7-9CBD-A146-9088-EAE2F2CD86A8}"/>
              </a:ext>
            </a:extLst>
          </p:cNvPr>
          <p:cNvCxnSpPr>
            <a:cxnSpLocks/>
            <a:stCxn id="65" idx="0"/>
            <a:endCxn id="55" idx="5"/>
          </p:cNvCxnSpPr>
          <p:nvPr/>
        </p:nvCxnSpPr>
        <p:spPr>
          <a:xfrm flipH="1" flipV="1">
            <a:off x="5595033" y="2744848"/>
            <a:ext cx="1290544" cy="16382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1F9F2DE3-EBD1-9A4C-B926-B8001576CAD0}"/>
              </a:ext>
            </a:extLst>
          </p:cNvPr>
          <p:cNvCxnSpPr>
            <a:cxnSpLocks/>
            <a:stCxn id="65" idx="0"/>
            <a:endCxn id="96" idx="4"/>
          </p:cNvCxnSpPr>
          <p:nvPr/>
        </p:nvCxnSpPr>
        <p:spPr>
          <a:xfrm flipH="1" flipV="1">
            <a:off x="6598483" y="2797759"/>
            <a:ext cx="287093" cy="110913"/>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E9EA4D3E-5152-AF44-8604-521105FCDEFE}"/>
              </a:ext>
            </a:extLst>
          </p:cNvPr>
          <p:cNvCxnSpPr>
            <a:cxnSpLocks/>
          </p:cNvCxnSpPr>
          <p:nvPr/>
        </p:nvCxnSpPr>
        <p:spPr>
          <a:xfrm flipV="1">
            <a:off x="6885576" y="2404368"/>
            <a:ext cx="0" cy="50430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72D4C6D-4C0D-3945-AAFD-AED361FA06E4}"/>
                  </a:ext>
                </a:extLst>
              </p:cNvPr>
              <p:cNvSpPr txBox="1"/>
              <p:nvPr/>
            </p:nvSpPr>
            <p:spPr>
              <a:xfrm>
                <a:off x="5180140" y="3301928"/>
                <a:ext cx="1671986" cy="248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13" i="1">
                          <a:latin typeface="Cambria Math" panose="02040503050406030204" pitchFamily="18" charset="0"/>
                        </a:rPr>
                        <m:t>𝑥</m:t>
                      </m:r>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1</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2</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3</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𝑥</m:t>
                          </m:r>
                        </m:e>
                        <m:sub>
                          <m:r>
                            <a:rPr lang="en-US" sz="1013" i="1">
                              <a:latin typeface="Cambria Math" panose="02040503050406030204" pitchFamily="18" charset="0"/>
                            </a:rPr>
                            <m:t>4</m:t>
                          </m:r>
                        </m:sub>
                      </m:sSub>
                      <m:r>
                        <a:rPr lang="en-US" sz="1013" i="1">
                          <a:latin typeface="Cambria Math" panose="02040503050406030204" pitchFamily="18" charset="0"/>
                        </a:rPr>
                        <m:t>}</m:t>
                      </m:r>
                    </m:oMath>
                  </m:oMathPara>
                </a14:m>
                <a:endParaRPr lang="en-US" sz="1013" dirty="0"/>
              </a:p>
            </p:txBody>
          </p:sp>
        </mc:Choice>
        <mc:Fallback xmlns="">
          <p:sp>
            <p:nvSpPr>
              <p:cNvPr id="16" name="TextBox 15">
                <a:extLst>
                  <a:ext uri="{FF2B5EF4-FFF2-40B4-BE49-F238E27FC236}">
                    <a16:creationId xmlns:a16="http://schemas.microsoft.com/office/drawing/2014/main" id="{072D4C6D-4C0D-3945-AAFD-AED361FA06E4}"/>
                  </a:ext>
                </a:extLst>
              </p:cNvPr>
              <p:cNvSpPr txBox="1">
                <a:spLocks noRot="1" noChangeAspect="1" noMove="1" noResize="1" noEditPoints="1" noAdjustHandles="1" noChangeArrowheads="1" noChangeShapeType="1" noTextEdit="1"/>
              </p:cNvSpPr>
              <p:nvPr/>
            </p:nvSpPr>
            <p:spPr>
              <a:xfrm>
                <a:off x="5180140" y="3301928"/>
                <a:ext cx="1671986" cy="24820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3C32CC4-AC66-BA4B-AAB8-7E7749927954}"/>
                  </a:ext>
                </a:extLst>
              </p:cNvPr>
              <p:cNvSpPr txBox="1"/>
              <p:nvPr/>
            </p:nvSpPr>
            <p:spPr>
              <a:xfrm>
                <a:off x="5105467" y="1723018"/>
                <a:ext cx="1671986" cy="248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13" i="1">
                          <a:latin typeface="Cambria Math" panose="02040503050406030204" pitchFamily="18" charset="0"/>
                        </a:rPr>
                        <m:t>𝑦</m:t>
                      </m:r>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1</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2</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3</m:t>
                          </m:r>
                        </m:sub>
                      </m:sSub>
                      <m:r>
                        <a:rPr lang="en-US" sz="1013" i="1">
                          <a:latin typeface="Cambria Math" panose="02040503050406030204" pitchFamily="18" charset="0"/>
                        </a:rPr>
                        <m:t>,</m:t>
                      </m:r>
                      <m:sSub>
                        <m:sSubPr>
                          <m:ctrlPr>
                            <a:rPr lang="en-US" sz="1013" i="1">
                              <a:latin typeface="Cambria Math" panose="02040503050406030204" pitchFamily="18" charset="0"/>
                            </a:rPr>
                          </m:ctrlPr>
                        </m:sSubPr>
                        <m:e>
                          <m:r>
                            <a:rPr lang="en-US" sz="1013" i="1">
                              <a:latin typeface="Cambria Math" panose="02040503050406030204" pitchFamily="18" charset="0"/>
                            </a:rPr>
                            <m:t>𝑦</m:t>
                          </m:r>
                        </m:e>
                        <m:sub>
                          <m:r>
                            <a:rPr lang="en-US" sz="1013" i="1">
                              <a:latin typeface="Cambria Math" panose="02040503050406030204" pitchFamily="18" charset="0"/>
                            </a:rPr>
                            <m:t>4</m:t>
                          </m:r>
                        </m:sub>
                      </m:sSub>
                      <m:r>
                        <a:rPr lang="en-US" sz="1013" i="1">
                          <a:latin typeface="Cambria Math" panose="02040503050406030204" pitchFamily="18" charset="0"/>
                        </a:rPr>
                        <m:t>}</m:t>
                      </m:r>
                    </m:oMath>
                  </m:oMathPara>
                </a14:m>
                <a:endParaRPr lang="en-US" sz="1013" dirty="0"/>
              </a:p>
            </p:txBody>
          </p:sp>
        </mc:Choice>
        <mc:Fallback xmlns="">
          <p:sp>
            <p:nvSpPr>
              <p:cNvPr id="87" name="TextBox 86">
                <a:extLst>
                  <a:ext uri="{FF2B5EF4-FFF2-40B4-BE49-F238E27FC236}">
                    <a16:creationId xmlns:a16="http://schemas.microsoft.com/office/drawing/2014/main" id="{83C32CC4-AC66-BA4B-AAB8-7E7749927954}"/>
                  </a:ext>
                </a:extLst>
              </p:cNvPr>
              <p:cNvSpPr txBox="1">
                <a:spLocks noRot="1" noChangeAspect="1" noMove="1" noResize="1" noEditPoints="1" noAdjustHandles="1" noChangeArrowheads="1" noChangeShapeType="1" noTextEdit="1"/>
              </p:cNvSpPr>
              <p:nvPr/>
            </p:nvSpPr>
            <p:spPr>
              <a:xfrm>
                <a:off x="5105467" y="1723018"/>
                <a:ext cx="1671986" cy="248209"/>
              </a:xfrm>
              <a:prstGeom prst="rect">
                <a:avLst/>
              </a:prstGeom>
              <a:blipFill>
                <a:blip r:embed="rId13"/>
                <a:stretch>
                  <a:fillRect b="-5000"/>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76F5D04B-9788-FB4A-881C-0EB71FBF8A90}"/>
              </a:ext>
            </a:extLst>
          </p:cNvPr>
          <p:cNvSpPr/>
          <p:nvPr/>
        </p:nvSpPr>
        <p:spPr>
          <a:xfrm>
            <a:off x="4832018" y="1978505"/>
            <a:ext cx="596624" cy="12484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8" name="Rounded Rectangle 87">
            <a:extLst>
              <a:ext uri="{FF2B5EF4-FFF2-40B4-BE49-F238E27FC236}">
                <a16:creationId xmlns:a16="http://schemas.microsoft.com/office/drawing/2014/main" id="{AA04C9F1-D7CD-684D-AD07-CDDDB909AEC1}"/>
              </a:ext>
            </a:extLst>
          </p:cNvPr>
          <p:cNvSpPr/>
          <p:nvPr/>
        </p:nvSpPr>
        <p:spPr>
          <a:xfrm>
            <a:off x="5471788" y="1976906"/>
            <a:ext cx="596624" cy="12484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9" name="Rounded Rectangle 88">
            <a:extLst>
              <a:ext uri="{FF2B5EF4-FFF2-40B4-BE49-F238E27FC236}">
                <a16:creationId xmlns:a16="http://schemas.microsoft.com/office/drawing/2014/main" id="{F2A86569-7602-7F45-B9C7-E524154F68DC}"/>
              </a:ext>
            </a:extLst>
          </p:cNvPr>
          <p:cNvSpPr/>
          <p:nvPr/>
        </p:nvSpPr>
        <p:spPr>
          <a:xfrm>
            <a:off x="6101684" y="1978505"/>
            <a:ext cx="596624" cy="12484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0" name="Rounded Rectangle 89">
            <a:extLst>
              <a:ext uri="{FF2B5EF4-FFF2-40B4-BE49-F238E27FC236}">
                <a16:creationId xmlns:a16="http://schemas.microsoft.com/office/drawing/2014/main" id="{7A7748E2-1429-E74D-A093-B1ED55F3654D}"/>
              </a:ext>
            </a:extLst>
          </p:cNvPr>
          <p:cNvSpPr/>
          <p:nvPr/>
        </p:nvSpPr>
        <p:spPr>
          <a:xfrm>
            <a:off x="6741454" y="1976906"/>
            <a:ext cx="596624" cy="12484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TextBox 18">
            <a:extLst>
              <a:ext uri="{FF2B5EF4-FFF2-40B4-BE49-F238E27FC236}">
                <a16:creationId xmlns:a16="http://schemas.microsoft.com/office/drawing/2014/main" id="{E6FE91D6-9EC4-8744-A0B2-303B971A4195}"/>
              </a:ext>
            </a:extLst>
          </p:cNvPr>
          <p:cNvSpPr txBox="1"/>
          <p:nvPr/>
        </p:nvSpPr>
        <p:spPr>
          <a:xfrm>
            <a:off x="4936330" y="2014958"/>
            <a:ext cx="395474" cy="338554"/>
          </a:xfrm>
          <a:prstGeom prst="rect">
            <a:avLst/>
          </a:prstGeom>
          <a:noFill/>
        </p:spPr>
        <p:txBody>
          <a:bodyPr wrap="square" rtlCol="0">
            <a:spAutoFit/>
          </a:bodyPr>
          <a:lstStyle/>
          <a:p>
            <a:r>
              <a:rPr lang="en-US" sz="800" dirty="0"/>
              <a:t>GPU1</a:t>
            </a:r>
          </a:p>
        </p:txBody>
      </p:sp>
      <p:sp>
        <p:nvSpPr>
          <p:cNvPr id="91" name="TextBox 90">
            <a:extLst>
              <a:ext uri="{FF2B5EF4-FFF2-40B4-BE49-F238E27FC236}">
                <a16:creationId xmlns:a16="http://schemas.microsoft.com/office/drawing/2014/main" id="{5336A810-C5C8-DC4F-80BB-C56EB0BC85D2}"/>
              </a:ext>
            </a:extLst>
          </p:cNvPr>
          <p:cNvSpPr txBox="1"/>
          <p:nvPr/>
        </p:nvSpPr>
        <p:spPr>
          <a:xfrm>
            <a:off x="5571253" y="2013674"/>
            <a:ext cx="395474" cy="338554"/>
          </a:xfrm>
          <a:prstGeom prst="rect">
            <a:avLst/>
          </a:prstGeom>
          <a:noFill/>
        </p:spPr>
        <p:txBody>
          <a:bodyPr wrap="square" rtlCol="0">
            <a:spAutoFit/>
          </a:bodyPr>
          <a:lstStyle/>
          <a:p>
            <a:r>
              <a:rPr lang="en-US" sz="800" dirty="0"/>
              <a:t>GPU2</a:t>
            </a:r>
          </a:p>
        </p:txBody>
      </p:sp>
      <p:sp>
        <p:nvSpPr>
          <p:cNvPr id="92" name="TextBox 91">
            <a:extLst>
              <a:ext uri="{FF2B5EF4-FFF2-40B4-BE49-F238E27FC236}">
                <a16:creationId xmlns:a16="http://schemas.microsoft.com/office/drawing/2014/main" id="{4FA00860-010E-9D47-A8C4-4A3ECFEB1C9E}"/>
              </a:ext>
            </a:extLst>
          </p:cNvPr>
          <p:cNvSpPr txBox="1"/>
          <p:nvPr/>
        </p:nvSpPr>
        <p:spPr>
          <a:xfrm>
            <a:off x="6210972" y="2003819"/>
            <a:ext cx="395474" cy="338554"/>
          </a:xfrm>
          <a:prstGeom prst="rect">
            <a:avLst/>
          </a:prstGeom>
          <a:noFill/>
        </p:spPr>
        <p:txBody>
          <a:bodyPr wrap="square" rtlCol="0">
            <a:spAutoFit/>
          </a:bodyPr>
          <a:lstStyle/>
          <a:p>
            <a:r>
              <a:rPr lang="en-US" sz="800" dirty="0"/>
              <a:t>GPU3</a:t>
            </a:r>
          </a:p>
        </p:txBody>
      </p:sp>
      <p:sp>
        <p:nvSpPr>
          <p:cNvPr id="93" name="TextBox 92">
            <a:extLst>
              <a:ext uri="{FF2B5EF4-FFF2-40B4-BE49-F238E27FC236}">
                <a16:creationId xmlns:a16="http://schemas.microsoft.com/office/drawing/2014/main" id="{7BB4512B-271D-FB4E-B13A-1D7BCFD01B43}"/>
              </a:ext>
            </a:extLst>
          </p:cNvPr>
          <p:cNvSpPr txBox="1"/>
          <p:nvPr/>
        </p:nvSpPr>
        <p:spPr>
          <a:xfrm>
            <a:off x="6842029" y="2002200"/>
            <a:ext cx="395474" cy="338554"/>
          </a:xfrm>
          <a:prstGeom prst="rect">
            <a:avLst/>
          </a:prstGeom>
          <a:noFill/>
        </p:spPr>
        <p:txBody>
          <a:bodyPr wrap="square" rtlCol="0">
            <a:spAutoFit/>
          </a:bodyPr>
          <a:lstStyle/>
          <a:p>
            <a:r>
              <a:rPr lang="en-US" sz="800" dirty="0"/>
              <a:t>GPU4</a:t>
            </a: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868ABADA-4F83-5A48-B4CC-F7AB38A2D9CC}"/>
                  </a:ext>
                </a:extLst>
              </p:cNvPr>
              <p:cNvSpPr/>
              <p:nvPr/>
            </p:nvSpPr>
            <p:spPr>
              <a:xfrm>
                <a:off x="5072079" y="2499504"/>
                <a:ext cx="612679" cy="287438"/>
              </a:xfrm>
              <a:prstGeom prst="ellipse">
                <a:avLst/>
              </a:prstGeom>
              <a:solidFill>
                <a:schemeClr val="bg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oMath>
                  </m:oMathPara>
                </a14:m>
                <a:endParaRPr lang="en-US" sz="1350" dirty="0"/>
              </a:p>
            </p:txBody>
          </p:sp>
        </mc:Choice>
        <mc:Fallback xmlns="">
          <p:sp>
            <p:nvSpPr>
              <p:cNvPr id="55" name="Oval 54">
                <a:extLst>
                  <a:ext uri="{FF2B5EF4-FFF2-40B4-BE49-F238E27FC236}">
                    <a16:creationId xmlns:a16="http://schemas.microsoft.com/office/drawing/2014/main" id="{868ABADA-4F83-5A48-B4CC-F7AB38A2D9CC}"/>
                  </a:ext>
                </a:extLst>
              </p:cNvPr>
              <p:cNvSpPr>
                <a:spLocks noRot="1" noChangeAspect="1" noMove="1" noResize="1" noEditPoints="1" noAdjustHandles="1" noChangeArrowheads="1" noChangeShapeType="1" noTextEdit="1"/>
              </p:cNvSpPr>
              <p:nvPr/>
            </p:nvSpPr>
            <p:spPr>
              <a:xfrm>
                <a:off x="5072079" y="2499504"/>
                <a:ext cx="612679" cy="287438"/>
              </a:xfrm>
              <a:prstGeom prst="ellipse">
                <a:avLst/>
              </a:prstGeom>
              <a:blipFill>
                <a:blip r:embed="rId14"/>
                <a:stretch>
                  <a:fillRect b="-8000"/>
                </a:stretch>
              </a:blipFill>
              <a:ln w="285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Oval 95">
                <a:extLst>
                  <a:ext uri="{FF2B5EF4-FFF2-40B4-BE49-F238E27FC236}">
                    <a16:creationId xmlns:a16="http://schemas.microsoft.com/office/drawing/2014/main" id="{F21857FA-B5D7-4046-9317-25D3571149CC}"/>
                  </a:ext>
                </a:extLst>
              </p:cNvPr>
              <p:cNvSpPr/>
              <p:nvPr/>
            </p:nvSpPr>
            <p:spPr>
              <a:xfrm>
                <a:off x="6285695" y="2510321"/>
                <a:ext cx="625578" cy="287438"/>
              </a:xfrm>
              <a:prstGeom prst="ellipse">
                <a:avLst/>
              </a:prstGeom>
              <a:solidFill>
                <a:schemeClr val="bg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Sup>
                        <m:sSubSupPr>
                          <m:ctrlPr>
                            <a:rPr lang="en-US" sz="1350" i="1">
                              <a:latin typeface="Cambria Math" panose="02040503050406030204" pitchFamily="18" charset="0"/>
                            </a:rPr>
                          </m:ctrlPr>
                        </m:sSubSupPr>
                        <m:e>
                          <m:r>
                            <a:rPr lang="en-US" sz="1350" i="1">
                              <a:latin typeface="Cambria Math" panose="02040503050406030204" pitchFamily="18" charset="0"/>
                            </a:rPr>
                            <m:t>𝑥</m:t>
                          </m:r>
                        </m:e>
                        <m:sub>
                          <m:r>
                            <a:rPr lang="en-US" sz="1350" i="1">
                              <a:latin typeface="Cambria Math" panose="02040503050406030204" pitchFamily="18" charset="0"/>
                            </a:rPr>
                            <m:t>𝑖</m:t>
                          </m:r>
                        </m:sub>
                        <m:sup>
                          <m:r>
                            <a:rPr lang="en-US" sz="1350" i="1">
                              <a:latin typeface="Cambria Math" panose="02040503050406030204" pitchFamily="18" charset="0"/>
                            </a:rPr>
                            <m:t>2</m:t>
                          </m:r>
                        </m:sup>
                      </m:sSubSup>
                    </m:oMath>
                  </m:oMathPara>
                </a14:m>
                <a:endParaRPr lang="en-US" sz="1350" dirty="0"/>
              </a:p>
            </p:txBody>
          </p:sp>
        </mc:Choice>
        <mc:Fallback xmlns="">
          <p:sp>
            <p:nvSpPr>
              <p:cNvPr id="96" name="Oval 95">
                <a:extLst>
                  <a:ext uri="{FF2B5EF4-FFF2-40B4-BE49-F238E27FC236}">
                    <a16:creationId xmlns:a16="http://schemas.microsoft.com/office/drawing/2014/main" id="{F21857FA-B5D7-4046-9317-25D3571149CC}"/>
                  </a:ext>
                </a:extLst>
              </p:cNvPr>
              <p:cNvSpPr>
                <a:spLocks noRot="1" noChangeAspect="1" noMove="1" noResize="1" noEditPoints="1" noAdjustHandles="1" noChangeArrowheads="1" noChangeShapeType="1" noTextEdit="1"/>
              </p:cNvSpPr>
              <p:nvPr/>
            </p:nvSpPr>
            <p:spPr>
              <a:xfrm>
                <a:off x="6285695" y="2510321"/>
                <a:ext cx="625578" cy="287438"/>
              </a:xfrm>
              <a:prstGeom prst="ellipse">
                <a:avLst/>
              </a:prstGeom>
              <a:blipFill>
                <a:blip r:embed="rId15"/>
                <a:stretch>
                  <a:fillRect b="-8000"/>
                </a:stretch>
              </a:blipFill>
              <a:ln w="28575"/>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F84DC430-2111-8944-8D9A-60511EB3DF8C}"/>
              </a:ext>
            </a:extLst>
          </p:cNvPr>
          <p:cNvCxnSpPr>
            <a:cxnSpLocks/>
            <a:stCxn id="78" idx="0"/>
            <a:endCxn id="55" idx="4"/>
          </p:cNvCxnSpPr>
          <p:nvPr/>
        </p:nvCxnSpPr>
        <p:spPr>
          <a:xfrm flipV="1">
            <a:off x="4970928" y="2786942"/>
            <a:ext cx="407490" cy="115001"/>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D7E4FC3B-0D59-CC40-9727-494E09EA90A0}"/>
              </a:ext>
            </a:extLst>
          </p:cNvPr>
          <p:cNvCxnSpPr>
            <a:cxnSpLocks/>
            <a:stCxn id="78" idx="0"/>
            <a:endCxn id="96" idx="3"/>
          </p:cNvCxnSpPr>
          <p:nvPr/>
        </p:nvCxnSpPr>
        <p:spPr>
          <a:xfrm flipV="1">
            <a:off x="4970929" y="2755664"/>
            <a:ext cx="1406380" cy="146279"/>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31" name="Straight Arrow Connector 330">
            <a:extLst>
              <a:ext uri="{FF2B5EF4-FFF2-40B4-BE49-F238E27FC236}">
                <a16:creationId xmlns:a16="http://schemas.microsoft.com/office/drawing/2014/main" id="{BC675D25-2113-8545-B686-ACD0B5320AB3}"/>
              </a:ext>
            </a:extLst>
          </p:cNvPr>
          <p:cNvCxnSpPr>
            <a:cxnSpLocks/>
            <a:stCxn id="55" idx="0"/>
            <a:endCxn id="81" idx="2"/>
          </p:cNvCxnSpPr>
          <p:nvPr/>
        </p:nvCxnSpPr>
        <p:spPr>
          <a:xfrm flipH="1" flipV="1">
            <a:off x="4970928" y="2397639"/>
            <a:ext cx="407490" cy="10186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34" name="Straight Arrow Connector 333">
            <a:extLst>
              <a:ext uri="{FF2B5EF4-FFF2-40B4-BE49-F238E27FC236}">
                <a16:creationId xmlns:a16="http://schemas.microsoft.com/office/drawing/2014/main" id="{5EDD05C9-F377-2F4E-A6FB-625B0517398D}"/>
              </a:ext>
            </a:extLst>
          </p:cNvPr>
          <p:cNvCxnSpPr>
            <a:cxnSpLocks/>
            <a:stCxn id="96" idx="1"/>
            <a:endCxn id="81" idx="2"/>
          </p:cNvCxnSpPr>
          <p:nvPr/>
        </p:nvCxnSpPr>
        <p:spPr>
          <a:xfrm flipH="1" flipV="1">
            <a:off x="4970929" y="2397639"/>
            <a:ext cx="1406380" cy="154777"/>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37" name="Straight Arrow Connector 336">
            <a:extLst>
              <a:ext uri="{FF2B5EF4-FFF2-40B4-BE49-F238E27FC236}">
                <a16:creationId xmlns:a16="http://schemas.microsoft.com/office/drawing/2014/main" id="{A59856DE-AC26-7044-9254-91F6EA9FCF4B}"/>
              </a:ext>
            </a:extLst>
          </p:cNvPr>
          <p:cNvCxnSpPr>
            <a:cxnSpLocks/>
            <a:stCxn id="96" idx="1"/>
            <a:endCxn id="42" idx="2"/>
          </p:cNvCxnSpPr>
          <p:nvPr/>
        </p:nvCxnSpPr>
        <p:spPr>
          <a:xfrm flipH="1" flipV="1">
            <a:off x="5613636" y="2397639"/>
            <a:ext cx="763673" cy="154777"/>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50" name="Straight Arrow Connector 349">
            <a:extLst>
              <a:ext uri="{FF2B5EF4-FFF2-40B4-BE49-F238E27FC236}">
                <a16:creationId xmlns:a16="http://schemas.microsoft.com/office/drawing/2014/main" id="{4F33D6AA-3C15-1945-8B0C-9C43887679A3}"/>
              </a:ext>
            </a:extLst>
          </p:cNvPr>
          <p:cNvCxnSpPr>
            <a:cxnSpLocks/>
            <a:stCxn id="96" idx="0"/>
            <a:endCxn id="57" idx="2"/>
          </p:cNvCxnSpPr>
          <p:nvPr/>
        </p:nvCxnSpPr>
        <p:spPr>
          <a:xfrm flipH="1" flipV="1">
            <a:off x="6242549" y="2397640"/>
            <a:ext cx="355936" cy="112682"/>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53" name="Straight Arrow Connector 352">
            <a:extLst>
              <a:ext uri="{FF2B5EF4-FFF2-40B4-BE49-F238E27FC236}">
                <a16:creationId xmlns:a16="http://schemas.microsoft.com/office/drawing/2014/main" id="{826F928F-9B9F-184C-BE2E-FE6F76358330}"/>
              </a:ext>
            </a:extLst>
          </p:cNvPr>
          <p:cNvCxnSpPr>
            <a:cxnSpLocks/>
            <a:stCxn id="96" idx="0"/>
            <a:endCxn id="70" idx="2"/>
          </p:cNvCxnSpPr>
          <p:nvPr/>
        </p:nvCxnSpPr>
        <p:spPr>
          <a:xfrm flipV="1">
            <a:off x="6598483" y="2404367"/>
            <a:ext cx="287093" cy="105954"/>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00" name="Straight Arrow Connector 399">
            <a:extLst>
              <a:ext uri="{FF2B5EF4-FFF2-40B4-BE49-F238E27FC236}">
                <a16:creationId xmlns:a16="http://schemas.microsoft.com/office/drawing/2014/main" id="{CFE5D3AD-41AA-2E43-801C-E669AFAE82FC}"/>
              </a:ext>
            </a:extLst>
          </p:cNvPr>
          <p:cNvCxnSpPr>
            <a:cxnSpLocks/>
            <a:stCxn id="55" idx="0"/>
            <a:endCxn id="42" idx="2"/>
          </p:cNvCxnSpPr>
          <p:nvPr/>
        </p:nvCxnSpPr>
        <p:spPr>
          <a:xfrm flipV="1">
            <a:off x="5378418" y="2397639"/>
            <a:ext cx="235218" cy="101866"/>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03" name="Straight Arrow Connector 402">
            <a:extLst>
              <a:ext uri="{FF2B5EF4-FFF2-40B4-BE49-F238E27FC236}">
                <a16:creationId xmlns:a16="http://schemas.microsoft.com/office/drawing/2014/main" id="{EECBE62C-97DB-6840-9189-AD5A4CD64129}"/>
              </a:ext>
            </a:extLst>
          </p:cNvPr>
          <p:cNvCxnSpPr>
            <a:cxnSpLocks/>
            <a:stCxn id="55" idx="7"/>
            <a:endCxn id="57" idx="2"/>
          </p:cNvCxnSpPr>
          <p:nvPr/>
        </p:nvCxnSpPr>
        <p:spPr>
          <a:xfrm flipV="1">
            <a:off x="5595033" y="2397639"/>
            <a:ext cx="647516" cy="143960"/>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06" name="Straight Arrow Connector 405">
            <a:extLst>
              <a:ext uri="{FF2B5EF4-FFF2-40B4-BE49-F238E27FC236}">
                <a16:creationId xmlns:a16="http://schemas.microsoft.com/office/drawing/2014/main" id="{6A9A1706-8085-D242-B483-D78F6B48D835}"/>
              </a:ext>
            </a:extLst>
          </p:cNvPr>
          <p:cNvCxnSpPr>
            <a:cxnSpLocks/>
            <a:stCxn id="55" idx="7"/>
            <a:endCxn id="70" idx="2"/>
          </p:cNvCxnSpPr>
          <p:nvPr/>
        </p:nvCxnSpPr>
        <p:spPr>
          <a:xfrm flipV="1">
            <a:off x="5595033" y="2404368"/>
            <a:ext cx="1290544" cy="137231"/>
          </a:xfrm>
          <a:prstGeom prst="straightConnector1">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53" name="Title 1">
            <a:extLst>
              <a:ext uri="{FF2B5EF4-FFF2-40B4-BE49-F238E27FC236}">
                <a16:creationId xmlns:a16="http://schemas.microsoft.com/office/drawing/2014/main" id="{F0CB634A-6D34-8348-A122-28F9F02FD857}"/>
              </a:ext>
            </a:extLst>
          </p:cNvPr>
          <p:cNvSpPr>
            <a:spLocks noGrp="1"/>
          </p:cNvSpPr>
          <p:nvPr>
            <p:ph type="title"/>
          </p:nvPr>
        </p:nvSpPr>
        <p:spPr>
          <a:xfrm>
            <a:off x="628650" y="273844"/>
            <a:ext cx="7886700" cy="994172"/>
          </a:xfrm>
        </p:spPr>
        <p:txBody>
          <a:bodyPr/>
          <a:lstStyle/>
          <a:p>
            <a:r>
              <a:rPr lang="en-US" dirty="0"/>
              <a:t>Cross-GPU Batch Norm (“Sync once”)</a:t>
            </a:r>
          </a:p>
        </p:txBody>
      </p:sp>
      <p:sp>
        <p:nvSpPr>
          <p:cNvPr id="2" name="TextBox 1">
            <a:extLst>
              <a:ext uri="{FF2B5EF4-FFF2-40B4-BE49-F238E27FC236}">
                <a16:creationId xmlns:a16="http://schemas.microsoft.com/office/drawing/2014/main" id="{C2EC2F89-7C68-B74C-B9D8-2D30F13C9C88}"/>
              </a:ext>
            </a:extLst>
          </p:cNvPr>
          <p:cNvSpPr txBox="1"/>
          <p:nvPr/>
        </p:nvSpPr>
        <p:spPr>
          <a:xfrm>
            <a:off x="358219" y="113122"/>
            <a:ext cx="184731" cy="646331"/>
          </a:xfrm>
          <a:prstGeom prst="rect">
            <a:avLst/>
          </a:prstGeom>
          <a:noFill/>
        </p:spPr>
        <p:txBody>
          <a:bodyPr wrap="none" rtlCol="0">
            <a:spAutoFit/>
          </a:bodyPr>
          <a:lstStyle/>
          <a:p>
            <a:endParaRPr lang="en-US" dirty="0"/>
          </a:p>
          <a:p>
            <a:endParaRPr lang="en-US" dirty="0"/>
          </a:p>
        </p:txBody>
      </p:sp>
      <p:sp>
        <p:nvSpPr>
          <p:cNvPr id="49" name="TextBox 48">
            <a:extLst>
              <a:ext uri="{FF2B5EF4-FFF2-40B4-BE49-F238E27FC236}">
                <a16:creationId xmlns:a16="http://schemas.microsoft.com/office/drawing/2014/main" id="{3883C77F-69D7-CF40-9BF7-4920A45BA2D4}"/>
              </a:ext>
            </a:extLst>
          </p:cNvPr>
          <p:cNvSpPr txBox="1"/>
          <p:nvPr/>
        </p:nvSpPr>
        <p:spPr>
          <a:xfrm>
            <a:off x="683652" y="4158866"/>
            <a:ext cx="7109068" cy="415498"/>
          </a:xfrm>
          <a:prstGeom prst="rect">
            <a:avLst/>
          </a:prstGeom>
          <a:noFill/>
        </p:spPr>
        <p:txBody>
          <a:bodyPr wrap="square" rtlCol="0">
            <a:spAutoFit/>
          </a:bodyPr>
          <a:lstStyle/>
          <a:p>
            <a:r>
              <a:rPr lang="en-US" sz="1050" baseline="30000" dirty="0">
                <a:solidFill>
                  <a:schemeClr val="bg1">
                    <a:lumMod val="50000"/>
                  </a:schemeClr>
                </a:solidFill>
                <a:ea typeface="Cambria Math" panose="02040503050406030204" pitchFamily="18" charset="0"/>
              </a:rPr>
              <a:t>6</a:t>
            </a:r>
            <a:r>
              <a:rPr lang="en-US" sz="1050" dirty="0">
                <a:solidFill>
                  <a:schemeClr val="bg1">
                    <a:lumMod val="50000"/>
                  </a:schemeClr>
                </a:solidFill>
                <a:ea typeface="Cambria Math" panose="02040503050406030204" pitchFamily="18" charset="0"/>
              </a:rPr>
              <a:t>Zhang, Hang, et al. "Context encoding for semantic segmentation." The IEEE Conference on Computer Vision and Pattern Recognition (CVPR). 2018.</a:t>
            </a:r>
            <a:endParaRPr lang="en-US" sz="1050" dirty="0">
              <a:solidFill>
                <a:schemeClr val="tx1">
                  <a:lumMod val="50000"/>
                  <a:lumOff val="50000"/>
                </a:schemeClr>
              </a:solidFill>
            </a:endParaRPr>
          </a:p>
        </p:txBody>
      </p:sp>
    </p:spTree>
    <p:extLst>
      <p:ext uri="{BB962C8B-B14F-4D97-AF65-F5344CB8AC3E}">
        <p14:creationId xmlns:p14="http://schemas.microsoft.com/office/powerpoint/2010/main" val="361542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err="1"/>
              <a:t>PSPNet</a:t>
            </a:r>
            <a:r>
              <a:rPr lang="en-US" altLang="zh-CN" dirty="0"/>
              <a:t>: Pyramid</a:t>
            </a:r>
            <a:r>
              <a:rPr lang="zh-CN" altLang="en-US" dirty="0"/>
              <a:t> </a:t>
            </a:r>
            <a:r>
              <a:rPr lang="en-US" altLang="zh-CN" dirty="0"/>
              <a:t>Scene</a:t>
            </a:r>
            <a:r>
              <a:rPr lang="zh-CN" altLang="en-US" dirty="0"/>
              <a:t> </a:t>
            </a:r>
            <a:r>
              <a:rPr lang="en-US" altLang="zh-CN" dirty="0"/>
              <a:t>Parsing</a:t>
            </a:r>
            <a:r>
              <a:rPr lang="zh-CN" altLang="en-US" dirty="0"/>
              <a:t> </a:t>
            </a:r>
            <a:r>
              <a:rPr lang="en-US" altLang="zh-CN" dirty="0"/>
              <a:t>Network</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pPr marL="342900" indent="-342900">
              <a:buFont typeface="Arial" panose="020B0604020202020204" pitchFamily="34" charset="0"/>
              <a:buChar char="•"/>
            </a:pPr>
            <a:endParaRPr lang="en-US" altLang="zh-CN" dirty="0"/>
          </a:p>
        </p:txBody>
      </p:sp>
      <p:pic>
        <p:nvPicPr>
          <p:cNvPr id="4" name="Picture 3">
            <a:extLst>
              <a:ext uri="{FF2B5EF4-FFF2-40B4-BE49-F238E27FC236}">
                <a16:creationId xmlns:a16="http://schemas.microsoft.com/office/drawing/2014/main" id="{1C3C7147-B6B1-2F4A-B119-3476940D02F4}"/>
              </a:ext>
            </a:extLst>
          </p:cNvPr>
          <p:cNvPicPr>
            <a:picLocks noChangeAspect="1"/>
          </p:cNvPicPr>
          <p:nvPr/>
        </p:nvPicPr>
        <p:blipFill>
          <a:blip r:embed="rId2"/>
          <a:stretch>
            <a:fillRect/>
          </a:stretch>
        </p:blipFill>
        <p:spPr>
          <a:xfrm>
            <a:off x="356999" y="1194230"/>
            <a:ext cx="8164884" cy="2701107"/>
          </a:xfrm>
          <a:prstGeom prst="rect">
            <a:avLst/>
          </a:prstGeom>
        </p:spPr>
      </p:pic>
      <p:sp>
        <p:nvSpPr>
          <p:cNvPr id="5" name="TextBox 4">
            <a:extLst>
              <a:ext uri="{FF2B5EF4-FFF2-40B4-BE49-F238E27FC236}">
                <a16:creationId xmlns:a16="http://schemas.microsoft.com/office/drawing/2014/main" id="{DEDE5CA4-1007-1E44-9EEA-3AB02C4411EC}"/>
              </a:ext>
            </a:extLst>
          </p:cNvPr>
          <p:cNvSpPr txBox="1"/>
          <p:nvPr/>
        </p:nvSpPr>
        <p:spPr>
          <a:xfrm>
            <a:off x="655372" y="4318381"/>
            <a:ext cx="7109068" cy="415498"/>
          </a:xfrm>
          <a:prstGeom prst="rect">
            <a:avLst/>
          </a:prstGeom>
          <a:noFill/>
        </p:spPr>
        <p:txBody>
          <a:bodyPr wrap="square" rtlCol="0">
            <a:spAutoFit/>
          </a:bodyPr>
          <a:lstStyle/>
          <a:p>
            <a:r>
              <a:rPr lang="en-US" sz="1050" dirty="0">
                <a:solidFill>
                  <a:schemeClr val="bg1">
                    <a:lumMod val="50000"/>
                  </a:schemeClr>
                </a:solidFill>
                <a:latin typeface="Arial" panose="020B0604020202020204" pitchFamily="34" charset="0"/>
              </a:rPr>
              <a:t>Zhao, </a:t>
            </a:r>
            <a:r>
              <a:rPr lang="en-US" sz="1050" dirty="0" err="1">
                <a:solidFill>
                  <a:schemeClr val="bg1">
                    <a:lumMod val="50000"/>
                  </a:schemeClr>
                </a:solidFill>
                <a:latin typeface="Arial" panose="020B0604020202020204" pitchFamily="34" charset="0"/>
              </a:rPr>
              <a:t>Hengshuang</a:t>
            </a:r>
            <a:r>
              <a:rPr lang="en-US" sz="1050" dirty="0">
                <a:solidFill>
                  <a:schemeClr val="bg1">
                    <a:lumMod val="50000"/>
                  </a:schemeClr>
                </a:solidFill>
                <a:latin typeface="Arial" panose="020B0604020202020204" pitchFamily="34" charset="0"/>
              </a:rPr>
              <a:t>, et al. "Pyramid scene parsing network." </a:t>
            </a:r>
            <a:r>
              <a:rPr lang="en-US" sz="1050" i="1" dirty="0">
                <a:solidFill>
                  <a:schemeClr val="bg1">
                    <a:lumMod val="50000"/>
                  </a:schemeClr>
                </a:solidFill>
                <a:latin typeface="Arial" panose="020B0604020202020204" pitchFamily="34" charset="0"/>
              </a:rPr>
              <a:t>IEEE Conf. on Computer Vision and Pattern Recognition (CVPR)</a:t>
            </a:r>
            <a:r>
              <a:rPr lang="en-US" sz="1050" dirty="0">
                <a:solidFill>
                  <a:schemeClr val="bg1">
                    <a:lumMod val="50000"/>
                  </a:schemeClr>
                </a:solidFill>
                <a:latin typeface="Arial" panose="020B0604020202020204" pitchFamily="34" charset="0"/>
              </a:rPr>
              <a:t>. 2017</a:t>
            </a:r>
            <a:endParaRPr lang="en-US" sz="1050" dirty="0">
              <a:solidFill>
                <a:schemeClr val="bg1">
                  <a:lumMod val="50000"/>
                </a:schemeClr>
              </a:solidFill>
            </a:endParaRPr>
          </a:p>
        </p:txBody>
      </p:sp>
    </p:spTree>
    <p:extLst>
      <p:ext uri="{BB962C8B-B14F-4D97-AF65-F5344CB8AC3E}">
        <p14:creationId xmlns:p14="http://schemas.microsoft.com/office/powerpoint/2010/main" val="2556043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err="1"/>
              <a:t>DeepLab</a:t>
            </a:r>
            <a:r>
              <a:rPr lang="zh-CN" altLang="en-US" dirty="0"/>
              <a:t> </a:t>
            </a:r>
            <a:r>
              <a:rPr lang="en-US" altLang="zh-CN" dirty="0"/>
              <a:t>V3</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pPr marL="342900" indent="-342900">
              <a:buFont typeface="Arial" panose="020B0604020202020204" pitchFamily="34" charset="0"/>
              <a:buChar char="•"/>
            </a:pPr>
            <a:endParaRPr lang="en-US" altLang="zh-CN" dirty="0"/>
          </a:p>
        </p:txBody>
      </p:sp>
      <p:pic>
        <p:nvPicPr>
          <p:cNvPr id="5" name="Picture 4">
            <a:extLst>
              <a:ext uri="{FF2B5EF4-FFF2-40B4-BE49-F238E27FC236}">
                <a16:creationId xmlns:a16="http://schemas.microsoft.com/office/drawing/2014/main" id="{93F1D4DA-AE00-EE46-B6D1-734486204324}"/>
              </a:ext>
            </a:extLst>
          </p:cNvPr>
          <p:cNvPicPr>
            <a:picLocks noChangeAspect="1"/>
          </p:cNvPicPr>
          <p:nvPr/>
        </p:nvPicPr>
        <p:blipFill>
          <a:blip r:embed="rId2"/>
          <a:stretch>
            <a:fillRect/>
          </a:stretch>
        </p:blipFill>
        <p:spPr>
          <a:xfrm>
            <a:off x="683652" y="1537290"/>
            <a:ext cx="7299158" cy="2272921"/>
          </a:xfrm>
          <a:prstGeom prst="rect">
            <a:avLst/>
          </a:prstGeom>
        </p:spPr>
      </p:pic>
      <p:sp>
        <p:nvSpPr>
          <p:cNvPr id="6" name="TextBox 5">
            <a:extLst>
              <a:ext uri="{FF2B5EF4-FFF2-40B4-BE49-F238E27FC236}">
                <a16:creationId xmlns:a16="http://schemas.microsoft.com/office/drawing/2014/main" id="{D3E09576-86D0-9A47-A72A-D91D4F0BF8E2}"/>
              </a:ext>
            </a:extLst>
          </p:cNvPr>
          <p:cNvSpPr txBox="1"/>
          <p:nvPr/>
        </p:nvSpPr>
        <p:spPr>
          <a:xfrm>
            <a:off x="683652" y="4158866"/>
            <a:ext cx="7109068" cy="253916"/>
          </a:xfrm>
          <a:prstGeom prst="rect">
            <a:avLst/>
          </a:prstGeom>
          <a:noFill/>
        </p:spPr>
        <p:txBody>
          <a:bodyPr wrap="square" rtlCol="0">
            <a:spAutoFit/>
          </a:bodyPr>
          <a:lstStyle/>
          <a:p>
            <a:r>
              <a:rPr lang="en-US" sz="1050" dirty="0">
                <a:solidFill>
                  <a:schemeClr val="bg1">
                    <a:lumMod val="50000"/>
                  </a:schemeClr>
                </a:solidFill>
                <a:latin typeface="Arial" panose="020B0604020202020204" pitchFamily="34" charset="0"/>
              </a:rPr>
              <a:t>Chen, Liang-</a:t>
            </a:r>
            <a:r>
              <a:rPr lang="en-US" sz="1050" dirty="0" err="1">
                <a:solidFill>
                  <a:schemeClr val="bg1">
                    <a:lumMod val="50000"/>
                  </a:schemeClr>
                </a:solidFill>
                <a:latin typeface="Arial" panose="020B0604020202020204" pitchFamily="34" charset="0"/>
              </a:rPr>
              <a:t>Chieh</a:t>
            </a:r>
            <a:r>
              <a:rPr lang="en-US" sz="1050" dirty="0">
                <a:solidFill>
                  <a:schemeClr val="bg1">
                    <a:lumMod val="50000"/>
                  </a:schemeClr>
                </a:solidFill>
                <a:latin typeface="Arial" panose="020B0604020202020204" pitchFamily="34" charset="0"/>
              </a:rPr>
              <a:t>, et al. "Rethinking </a:t>
            </a:r>
            <a:r>
              <a:rPr lang="en-US" sz="1050" dirty="0" err="1">
                <a:solidFill>
                  <a:schemeClr val="bg1">
                    <a:lumMod val="50000"/>
                  </a:schemeClr>
                </a:solidFill>
                <a:latin typeface="Arial" panose="020B0604020202020204" pitchFamily="34" charset="0"/>
              </a:rPr>
              <a:t>atrous</a:t>
            </a:r>
            <a:r>
              <a:rPr lang="en-US" sz="1050" dirty="0">
                <a:solidFill>
                  <a:schemeClr val="bg1">
                    <a:lumMod val="50000"/>
                  </a:schemeClr>
                </a:solidFill>
                <a:latin typeface="Arial" panose="020B0604020202020204" pitchFamily="34" charset="0"/>
              </a:rPr>
              <a:t> convolution for semantic image segmentation."</a:t>
            </a:r>
            <a:endParaRPr lang="en-US" sz="1050" dirty="0">
              <a:solidFill>
                <a:schemeClr val="bg1">
                  <a:lumMod val="50000"/>
                </a:schemeClr>
              </a:solidFill>
            </a:endParaRPr>
          </a:p>
        </p:txBody>
      </p:sp>
    </p:spTree>
    <p:extLst>
      <p:ext uri="{BB962C8B-B14F-4D97-AF65-F5344CB8AC3E}">
        <p14:creationId xmlns:p14="http://schemas.microsoft.com/office/powerpoint/2010/main" val="1761677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62FC-A86F-444B-90F5-AC43A82B25C4}"/>
              </a:ext>
            </a:extLst>
          </p:cNvPr>
          <p:cNvSpPr>
            <a:spLocks noGrp="1"/>
          </p:cNvSpPr>
          <p:nvPr>
            <p:ph type="title"/>
          </p:nvPr>
        </p:nvSpPr>
        <p:spPr/>
        <p:txBody>
          <a:bodyPr/>
          <a:lstStyle/>
          <a:p>
            <a:r>
              <a:rPr lang="en-US" dirty="0"/>
              <a:t>Additional Thoughts on </a:t>
            </a:r>
            <a:r>
              <a:rPr lang="en-US" dirty="0" err="1"/>
              <a:t>PSPNet</a:t>
            </a:r>
            <a:r>
              <a:rPr lang="en-US" dirty="0"/>
              <a:t> vs. </a:t>
            </a:r>
            <a:r>
              <a:rPr lang="en-US" dirty="0" err="1"/>
              <a:t>DeepLab</a:t>
            </a:r>
            <a:r>
              <a:rPr lang="en-US" dirty="0"/>
              <a:t> V3</a:t>
            </a:r>
          </a:p>
        </p:txBody>
      </p:sp>
      <p:pic>
        <p:nvPicPr>
          <p:cNvPr id="5" name="Content Placeholder 4">
            <a:extLst>
              <a:ext uri="{FF2B5EF4-FFF2-40B4-BE49-F238E27FC236}">
                <a16:creationId xmlns:a16="http://schemas.microsoft.com/office/drawing/2014/main" id="{7AEAD5F7-0030-954B-9898-061E80DC27E8}"/>
              </a:ext>
            </a:extLst>
          </p:cNvPr>
          <p:cNvPicPr>
            <a:picLocks noGrp="1" noChangeAspect="1"/>
          </p:cNvPicPr>
          <p:nvPr>
            <p:ph idx="1"/>
          </p:nvPr>
        </p:nvPicPr>
        <p:blipFill rotWithShape="1">
          <a:blip r:embed="rId3"/>
          <a:srcRect r="33263"/>
          <a:stretch/>
        </p:blipFill>
        <p:spPr>
          <a:xfrm>
            <a:off x="1622834" y="1434887"/>
            <a:ext cx="5136184" cy="2438400"/>
          </a:xfrm>
        </p:spPr>
      </p:pic>
    </p:spTree>
    <p:extLst>
      <p:ext uri="{BB962C8B-B14F-4D97-AF65-F5344CB8AC3E}">
        <p14:creationId xmlns:p14="http://schemas.microsoft.com/office/powerpoint/2010/main" val="2869216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DBF7-DB8B-274B-91AD-C505FF135D83}"/>
              </a:ext>
            </a:extLst>
          </p:cNvPr>
          <p:cNvSpPr>
            <a:spLocks noGrp="1"/>
          </p:cNvSpPr>
          <p:nvPr>
            <p:ph type="title"/>
          </p:nvPr>
        </p:nvSpPr>
        <p:spPr/>
        <p:txBody>
          <a:bodyPr/>
          <a:lstStyle/>
          <a:p>
            <a:r>
              <a:rPr lang="en-US" dirty="0"/>
              <a:t>Additional Thoughts Co-occurrent Features</a:t>
            </a:r>
          </a:p>
        </p:txBody>
      </p:sp>
      <p:grpSp>
        <p:nvGrpSpPr>
          <p:cNvPr id="10" name="Group 9">
            <a:extLst>
              <a:ext uri="{FF2B5EF4-FFF2-40B4-BE49-F238E27FC236}">
                <a16:creationId xmlns:a16="http://schemas.microsoft.com/office/drawing/2014/main" id="{8C928199-BD07-DF44-AEE2-0DF15E881CE5}"/>
              </a:ext>
            </a:extLst>
          </p:cNvPr>
          <p:cNvGrpSpPr/>
          <p:nvPr/>
        </p:nvGrpSpPr>
        <p:grpSpPr>
          <a:xfrm>
            <a:off x="336789" y="1197949"/>
            <a:ext cx="6968984" cy="2629333"/>
            <a:chOff x="336789" y="1314171"/>
            <a:chExt cx="8316172" cy="2600944"/>
          </a:xfrm>
        </p:grpSpPr>
        <p:pic>
          <p:nvPicPr>
            <p:cNvPr id="8" name="Content Placeholder 4">
              <a:extLst>
                <a:ext uri="{FF2B5EF4-FFF2-40B4-BE49-F238E27FC236}">
                  <a16:creationId xmlns:a16="http://schemas.microsoft.com/office/drawing/2014/main" id="{CCD4B69B-9C90-1842-B6A5-5F286D73400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6789" y="1314171"/>
              <a:ext cx="5550846" cy="2531965"/>
            </a:xfrm>
            <a:prstGeom prst="rect">
              <a:avLst/>
            </a:prstGeom>
          </p:spPr>
        </p:pic>
        <p:pic>
          <p:nvPicPr>
            <p:cNvPr id="9" name="Picture 8">
              <a:extLst>
                <a:ext uri="{FF2B5EF4-FFF2-40B4-BE49-F238E27FC236}">
                  <a16:creationId xmlns:a16="http://schemas.microsoft.com/office/drawing/2014/main" id="{E3CC2979-8876-6149-99C5-CBFFBDC8785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802791" y="1416009"/>
              <a:ext cx="2850170" cy="2499106"/>
            </a:xfrm>
            <a:prstGeom prst="rect">
              <a:avLst/>
            </a:prstGeom>
          </p:spPr>
        </p:pic>
      </p:grpSp>
      <p:pic>
        <p:nvPicPr>
          <p:cNvPr id="16" name="Content Placeholder 15">
            <a:extLst>
              <a:ext uri="{FF2B5EF4-FFF2-40B4-BE49-F238E27FC236}">
                <a16:creationId xmlns:a16="http://schemas.microsoft.com/office/drawing/2014/main" id="{4EE232DD-1A3B-0F48-9FDF-866207EC9649}"/>
              </a:ext>
            </a:extLst>
          </p:cNvPr>
          <p:cNvPicPr>
            <a:picLocks noGrp="1" noChangeAspect="1"/>
          </p:cNvPicPr>
          <p:nvPr>
            <p:ph idx="1"/>
          </p:nvPr>
        </p:nvPicPr>
        <p:blipFill>
          <a:blip r:embed="rId5">
            <a:clrChange>
              <a:clrFrom>
                <a:srgbClr val="FFFFFF"/>
              </a:clrFrom>
              <a:clrTo>
                <a:srgbClr val="FFFFFF">
                  <a:alpha val="0"/>
                </a:srgbClr>
              </a:clrTo>
            </a:clrChange>
          </a:blip>
          <a:stretch>
            <a:fillRect/>
          </a:stretch>
        </p:blipFill>
        <p:spPr>
          <a:xfrm>
            <a:off x="7305773" y="1197948"/>
            <a:ext cx="970403" cy="2559602"/>
          </a:xfrm>
        </p:spPr>
      </p:pic>
      <p:sp>
        <p:nvSpPr>
          <p:cNvPr id="17" name="TextBox 16">
            <a:extLst>
              <a:ext uri="{FF2B5EF4-FFF2-40B4-BE49-F238E27FC236}">
                <a16:creationId xmlns:a16="http://schemas.microsoft.com/office/drawing/2014/main" id="{D8E525F5-399A-4542-A1CB-9D500FEAD494}"/>
              </a:ext>
            </a:extLst>
          </p:cNvPr>
          <p:cNvSpPr txBox="1"/>
          <p:nvPr/>
        </p:nvSpPr>
        <p:spPr>
          <a:xfrm>
            <a:off x="683652" y="4158866"/>
            <a:ext cx="7109068" cy="253916"/>
          </a:xfrm>
          <a:prstGeom prst="rect">
            <a:avLst/>
          </a:prstGeom>
          <a:noFill/>
        </p:spPr>
        <p:txBody>
          <a:bodyPr wrap="square" rtlCol="0">
            <a:spAutoFit/>
          </a:bodyPr>
          <a:lstStyle/>
          <a:p>
            <a:r>
              <a:rPr lang="en-US" sz="1050" dirty="0">
                <a:solidFill>
                  <a:schemeClr val="bg1">
                    <a:lumMod val="50000"/>
                  </a:schemeClr>
                </a:solidFill>
                <a:ea typeface="Cambria Math" panose="02040503050406030204" pitchFamily="18" charset="0"/>
              </a:rPr>
              <a:t>Zhang, Hang, et al. ”Co-occurrent Features in semantic segmentation."</a:t>
            </a:r>
            <a:endParaRPr lang="en-US" sz="1050" dirty="0">
              <a:solidFill>
                <a:schemeClr val="tx1">
                  <a:lumMod val="50000"/>
                  <a:lumOff val="50000"/>
                </a:schemeClr>
              </a:solidFill>
            </a:endParaRPr>
          </a:p>
        </p:txBody>
      </p:sp>
    </p:spTree>
    <p:extLst>
      <p:ext uri="{BB962C8B-B14F-4D97-AF65-F5344CB8AC3E}">
        <p14:creationId xmlns:p14="http://schemas.microsoft.com/office/powerpoint/2010/main" val="4126549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a:t>
            </a:r>
            <a:r>
              <a:rPr lang="zh-CN" altLang="en-US" dirty="0"/>
              <a:t> </a:t>
            </a:r>
            <a:r>
              <a:rPr lang="en-US" dirty="0"/>
              <a:t>with </a:t>
            </a:r>
            <a:r>
              <a:rPr lang="en-US" altLang="zh-CN" dirty="0"/>
              <a:t>GluonCV</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a:xfrm>
            <a:off x="340592" y="1009332"/>
            <a:ext cx="8205304" cy="3553926"/>
          </a:xfrm>
        </p:spPr>
        <p:txBody>
          <a:bodyPr/>
          <a:lstStyle/>
          <a:p>
            <a:r>
              <a:rPr lang="en-US" altLang="zh-CN" dirty="0"/>
              <a:t>Featured Models</a:t>
            </a:r>
            <a:r>
              <a:rPr lang="zh-CN" altLang="en-US" dirty="0"/>
              <a:t> </a:t>
            </a:r>
            <a:r>
              <a:rPr lang="en-US" altLang="zh-CN" dirty="0"/>
              <a:t>and dataset</a:t>
            </a:r>
            <a:endParaRPr lang="en-US" dirty="0"/>
          </a:p>
          <a:p>
            <a:pPr lvl="1"/>
            <a:endParaRPr lang="en-US" altLang="zh-CN" dirty="0"/>
          </a:p>
        </p:txBody>
      </p:sp>
      <p:graphicFrame>
        <p:nvGraphicFramePr>
          <p:cNvPr id="4" name="Table 3">
            <a:extLst>
              <a:ext uri="{FF2B5EF4-FFF2-40B4-BE49-F238E27FC236}">
                <a16:creationId xmlns:a16="http://schemas.microsoft.com/office/drawing/2014/main" id="{30ECD1A7-3DA2-0746-9341-B4E7C8F4AC28}"/>
              </a:ext>
            </a:extLst>
          </p:cNvPr>
          <p:cNvGraphicFramePr>
            <a:graphicFrameLocks noGrp="1"/>
          </p:cNvGraphicFramePr>
          <p:nvPr>
            <p:extLst/>
          </p:nvPr>
        </p:nvGraphicFramePr>
        <p:xfrm>
          <a:off x="681841" y="1500953"/>
          <a:ext cx="7168682" cy="2331720"/>
        </p:xfrm>
        <a:graphic>
          <a:graphicData uri="http://schemas.openxmlformats.org/drawingml/2006/table">
            <a:tbl>
              <a:tblPr/>
              <a:tblGrid>
                <a:gridCol w="1764012">
                  <a:extLst>
                    <a:ext uri="{9D8B030D-6E8A-4147-A177-3AD203B41FA5}">
                      <a16:colId xmlns:a16="http://schemas.microsoft.com/office/drawing/2014/main" val="768550131"/>
                    </a:ext>
                  </a:extLst>
                </a:gridCol>
                <a:gridCol w="2071264">
                  <a:extLst>
                    <a:ext uri="{9D8B030D-6E8A-4147-A177-3AD203B41FA5}">
                      <a16:colId xmlns:a16="http://schemas.microsoft.com/office/drawing/2014/main" val="4052937070"/>
                    </a:ext>
                  </a:extLst>
                </a:gridCol>
                <a:gridCol w="1666703">
                  <a:extLst>
                    <a:ext uri="{9D8B030D-6E8A-4147-A177-3AD203B41FA5}">
                      <a16:colId xmlns:a16="http://schemas.microsoft.com/office/drawing/2014/main" val="1542234156"/>
                    </a:ext>
                  </a:extLst>
                </a:gridCol>
                <a:gridCol w="1666703">
                  <a:extLst>
                    <a:ext uri="{9D8B030D-6E8A-4147-A177-3AD203B41FA5}">
                      <a16:colId xmlns:a16="http://schemas.microsoft.com/office/drawing/2014/main" val="2961816150"/>
                    </a:ext>
                  </a:extLst>
                </a:gridCol>
              </a:tblGrid>
              <a:tr h="0">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Dataset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Backbone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err="1">
                          <a:effectLst/>
                        </a:rPr>
                        <a:t>mIoU</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34798509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strike="noStrike" dirty="0">
                          <a:solidFill>
                            <a:srgbClr val="0366D6"/>
                          </a:solidFill>
                          <a:effectLst/>
                          <a:hlinkClick r:id="rId3"/>
                        </a:rPr>
                        <a:t>PSPNet</a:t>
                      </a:r>
                      <a:endParaRPr lang="en-US" u="none" strike="noStrike" dirty="0">
                        <a:solidFill>
                          <a:srgbClr val="0366D6"/>
                        </a:solidFill>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Pascal VOC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ResNet101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85.1%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610817334"/>
                  </a:ext>
                </a:extLst>
              </a:tr>
              <a:tr h="0">
                <a:tc>
                  <a:txBody>
                    <a:bodyPr/>
                    <a:lstStyle/>
                    <a:p>
                      <a:r>
                        <a:rPr lang="en-US" u="none" strike="noStrike" dirty="0">
                          <a:solidFill>
                            <a:srgbClr val="0366D6"/>
                          </a:solidFill>
                          <a:effectLst/>
                          <a:hlinkClick r:id="rId3"/>
                        </a:rPr>
                        <a:t>DeepLab-v3</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Pascal VOC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ResNet101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86.7%</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837564754"/>
                  </a:ext>
                </a:extLst>
              </a:tr>
              <a:tr h="0">
                <a:tc>
                  <a:txBody>
                    <a:bodyPr/>
                    <a:lstStyle/>
                    <a:p>
                      <a:r>
                        <a:rPr lang="en-US" u="none" strike="noStrike" dirty="0">
                          <a:solidFill>
                            <a:srgbClr val="0366D6"/>
                          </a:solidFill>
                          <a:effectLst/>
                          <a:hlinkClick r:id="rId3"/>
                        </a:rPr>
                        <a:t>PSPNet</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ADE20K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ResNet101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b="0" i="0" kern="1200" dirty="0">
                          <a:solidFill>
                            <a:schemeClr val="tx1"/>
                          </a:solidFill>
                          <a:effectLst/>
                          <a:latin typeface="+mn-lt"/>
                          <a:ea typeface="+mn-ea"/>
                          <a:cs typeface="+mn-cs"/>
                        </a:rPr>
                        <a:t>42.9%</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686001366"/>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strike="noStrike" dirty="0">
                          <a:solidFill>
                            <a:srgbClr val="0366D6"/>
                          </a:solidFill>
                          <a:effectLst/>
                          <a:hlinkClick r:id="rId3"/>
                        </a:rPr>
                        <a:t>DeepLab-v3</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ADE20K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ResNet101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44.1%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84657086"/>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strike="noStrike" dirty="0">
                          <a:solidFill>
                            <a:srgbClr val="0366D6"/>
                          </a:solidFill>
                          <a:effectLst/>
                          <a:hlinkClick r:id="rId3"/>
                        </a:rPr>
                        <a:t>PSPNet</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Cityscapes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ResNet101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77.1%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99828935"/>
                  </a:ext>
                </a:extLst>
              </a:tr>
            </a:tbl>
          </a:graphicData>
        </a:graphic>
      </p:graphicFrame>
      <p:sp>
        <p:nvSpPr>
          <p:cNvPr id="5" name="TextBox 4">
            <a:extLst>
              <a:ext uri="{FF2B5EF4-FFF2-40B4-BE49-F238E27FC236}">
                <a16:creationId xmlns:a16="http://schemas.microsoft.com/office/drawing/2014/main" id="{EABDF9F0-C02F-AE46-ADFD-05B1472FAA6A}"/>
              </a:ext>
            </a:extLst>
          </p:cNvPr>
          <p:cNvSpPr txBox="1"/>
          <p:nvPr/>
        </p:nvSpPr>
        <p:spPr>
          <a:xfrm>
            <a:off x="681841" y="3908795"/>
            <a:ext cx="7677102" cy="830997"/>
          </a:xfrm>
          <a:prstGeom prst="rect">
            <a:avLst/>
          </a:prstGeom>
          <a:noFill/>
        </p:spPr>
        <p:txBody>
          <a:bodyPr wrap="none" rtlCol="0">
            <a:spAutoFit/>
          </a:bodyPr>
          <a:lstStyle/>
          <a:p>
            <a:r>
              <a:rPr lang="en-US" sz="1600" dirty="0"/>
              <a:t>Models: </a:t>
            </a:r>
            <a:r>
              <a:rPr lang="en-US" sz="1600" dirty="0">
                <a:hlinkClick r:id="rId4"/>
              </a:rPr>
              <a:t>https://gluon-cv.mxnet.io/api/model_zoo.html#semantic-segmentation</a:t>
            </a:r>
            <a:endParaRPr lang="en-US" sz="1600" dirty="0"/>
          </a:p>
          <a:p>
            <a:r>
              <a:rPr lang="en-US" sz="1600" dirty="0"/>
              <a:t>Datasets: </a:t>
            </a:r>
            <a:r>
              <a:rPr lang="en-US" sz="1600" dirty="0">
                <a:hlinkClick r:id="rId5"/>
              </a:rPr>
              <a:t>https://gluon-cv.mxnet.io/api/data.datasets.html</a:t>
            </a:r>
            <a:r>
              <a:rPr lang="en-US" sz="1600" dirty="0"/>
              <a:t> </a:t>
            </a:r>
          </a:p>
          <a:p>
            <a:r>
              <a:rPr lang="en-US" sz="1600" dirty="0"/>
              <a:t>Model Zoo: </a:t>
            </a:r>
            <a:r>
              <a:rPr lang="en-US" sz="1600" dirty="0">
                <a:hlinkClick r:id="rId6"/>
              </a:rPr>
              <a:t>https://gluon-cv.mxnet.io/model_zoo/segmentation.html</a:t>
            </a:r>
            <a:endParaRPr lang="en-US" sz="1600" dirty="0"/>
          </a:p>
        </p:txBody>
      </p:sp>
    </p:spTree>
    <p:extLst>
      <p:ext uri="{BB962C8B-B14F-4D97-AF65-F5344CB8AC3E}">
        <p14:creationId xmlns:p14="http://schemas.microsoft.com/office/powerpoint/2010/main" val="16015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Thank you!</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Resources:</a:t>
            </a:r>
            <a:endParaRPr lang="en-US" dirty="0"/>
          </a:p>
          <a:p>
            <a:pPr lvl="1"/>
            <a:endParaRPr lang="en-US" dirty="0"/>
          </a:p>
          <a:p>
            <a:pPr lvl="1"/>
            <a:r>
              <a:rPr lang="en-US" dirty="0"/>
              <a:t>Model Zoo: </a:t>
            </a:r>
            <a:r>
              <a:rPr lang="en-US" dirty="0">
                <a:hlinkClick r:id="rId2"/>
              </a:rPr>
              <a:t>https://gluon-cv.mxnet.io/model_zoo/segmentation.html</a:t>
            </a:r>
            <a:endParaRPr lang="en-US" dirty="0"/>
          </a:p>
          <a:p>
            <a:pPr lvl="1"/>
            <a:r>
              <a:rPr lang="en-US" altLang="zh-CN" dirty="0"/>
              <a:t>Tutorials: </a:t>
            </a:r>
            <a:r>
              <a:rPr lang="en-US" altLang="zh-CN" dirty="0">
                <a:hlinkClick r:id="rId3"/>
              </a:rPr>
              <a:t>https://gluon-cv.mxnet.io/build/examples_segmentation/index.html</a:t>
            </a:r>
            <a:endParaRPr lang="en-US" altLang="zh-CN" dirty="0"/>
          </a:p>
          <a:p>
            <a:pPr lvl="1"/>
            <a:r>
              <a:rPr lang="en-US" altLang="zh-CN" dirty="0"/>
              <a:t>Deep Learning Book: </a:t>
            </a:r>
            <a:r>
              <a:rPr lang="en-US" altLang="zh-CN" dirty="0">
                <a:hlinkClick r:id="rId4"/>
              </a:rPr>
              <a:t>http://en.diveintodeeplearning.org/</a:t>
            </a:r>
            <a:endParaRPr lang="en-US" altLang="zh-CN" dirty="0"/>
          </a:p>
          <a:p>
            <a:pPr marL="457200" lvl="1" indent="0">
              <a:buNone/>
            </a:pPr>
            <a:endParaRPr lang="en-US" altLang="zh-CN" dirty="0"/>
          </a:p>
        </p:txBody>
      </p:sp>
    </p:spTree>
    <p:extLst>
      <p:ext uri="{BB962C8B-B14F-4D97-AF65-F5344CB8AC3E}">
        <p14:creationId xmlns:p14="http://schemas.microsoft.com/office/powerpoint/2010/main" val="3438787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a:t>
            </a:r>
            <a:r>
              <a:rPr lang="zh-CN" altLang="en-US" dirty="0"/>
              <a:t> </a:t>
            </a:r>
            <a:r>
              <a:rPr lang="en-US" dirty="0"/>
              <a:t>with </a:t>
            </a:r>
            <a:r>
              <a:rPr lang="en-US" altLang="zh-CN" dirty="0"/>
              <a:t>GluonCV</a:t>
            </a:r>
            <a:endParaRPr lang="en-US" dirty="0"/>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Hands</a:t>
            </a:r>
            <a:r>
              <a:rPr lang="zh-CN" altLang="en-US" dirty="0"/>
              <a:t> </a:t>
            </a:r>
            <a:r>
              <a:rPr lang="en-US" altLang="zh-CN" dirty="0"/>
              <a:t>On!</a:t>
            </a:r>
            <a:endParaRPr lang="en-US" dirty="0"/>
          </a:p>
          <a:p>
            <a:pPr lvl="1"/>
            <a:endParaRPr lang="en-US" dirty="0"/>
          </a:p>
          <a:p>
            <a:pPr lvl="1"/>
            <a:endParaRPr lang="en-US" dirty="0"/>
          </a:p>
          <a:p>
            <a:pPr lvl="1"/>
            <a:endParaRPr lang="en-US" altLang="zh-CN" dirty="0"/>
          </a:p>
        </p:txBody>
      </p:sp>
    </p:spTree>
    <p:extLst>
      <p:ext uri="{BB962C8B-B14F-4D97-AF65-F5344CB8AC3E}">
        <p14:creationId xmlns:p14="http://schemas.microsoft.com/office/powerpoint/2010/main" val="1096265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a:t>
            </a:r>
            <a:r>
              <a:rPr lang="zh-CN" altLang="en-US" dirty="0"/>
              <a:t>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Comparison</a:t>
            </a:r>
            <a:endParaRPr lang="en-US" dirty="0"/>
          </a:p>
          <a:p>
            <a:pPr lvl="1"/>
            <a:endParaRPr lang="en-US" dirty="0"/>
          </a:p>
        </p:txBody>
      </p:sp>
      <p:sp>
        <p:nvSpPr>
          <p:cNvPr id="4" name="TextBox 3">
            <a:extLst>
              <a:ext uri="{FF2B5EF4-FFF2-40B4-BE49-F238E27FC236}">
                <a16:creationId xmlns:a16="http://schemas.microsoft.com/office/drawing/2014/main" id="{CA836A48-732F-8641-A148-C72C6A5D85EA}"/>
              </a:ext>
            </a:extLst>
          </p:cNvPr>
          <p:cNvSpPr txBox="1"/>
          <p:nvPr/>
        </p:nvSpPr>
        <p:spPr>
          <a:xfrm>
            <a:off x="545007" y="1792466"/>
            <a:ext cx="2308645" cy="1477328"/>
          </a:xfrm>
          <a:prstGeom prst="rect">
            <a:avLst/>
          </a:prstGeom>
          <a:noFill/>
        </p:spPr>
        <p:txBody>
          <a:bodyPr wrap="none" rtlCol="0">
            <a:spAutoFit/>
          </a:bodyPr>
          <a:lstStyle/>
          <a:p>
            <a:r>
              <a:rPr lang="en-US" altLang="zh-CN" dirty="0"/>
              <a:t>Classification:</a:t>
            </a:r>
          </a:p>
          <a:p>
            <a:endParaRPr lang="en-US" dirty="0"/>
          </a:p>
          <a:p>
            <a:r>
              <a:rPr lang="en-US" altLang="zh-CN" dirty="0"/>
              <a:t>Input:</a:t>
            </a:r>
            <a:r>
              <a:rPr lang="zh-CN" altLang="en-US" dirty="0"/>
              <a:t> </a:t>
            </a:r>
            <a:r>
              <a:rPr lang="en-US" altLang="zh-CN" dirty="0"/>
              <a:t>image</a:t>
            </a:r>
          </a:p>
          <a:p>
            <a:r>
              <a:rPr lang="en-US" altLang="zh-CN" dirty="0"/>
              <a:t>Output: class label</a:t>
            </a:r>
          </a:p>
          <a:p>
            <a:r>
              <a:rPr lang="en-US" altLang="zh-CN" dirty="0"/>
              <a:t>Evaluation: accuracy</a:t>
            </a:r>
            <a:endParaRPr lang="en-US" dirty="0"/>
          </a:p>
        </p:txBody>
      </p:sp>
      <p:sp>
        <p:nvSpPr>
          <p:cNvPr id="5" name="TextBox 4">
            <a:extLst>
              <a:ext uri="{FF2B5EF4-FFF2-40B4-BE49-F238E27FC236}">
                <a16:creationId xmlns:a16="http://schemas.microsoft.com/office/drawing/2014/main" id="{288704B0-B7AD-7146-8F88-94B247742022}"/>
              </a:ext>
            </a:extLst>
          </p:cNvPr>
          <p:cNvSpPr txBox="1"/>
          <p:nvPr/>
        </p:nvSpPr>
        <p:spPr>
          <a:xfrm>
            <a:off x="3007799" y="1792466"/>
            <a:ext cx="2863284" cy="1477328"/>
          </a:xfrm>
          <a:prstGeom prst="rect">
            <a:avLst/>
          </a:prstGeom>
          <a:noFill/>
        </p:spPr>
        <p:txBody>
          <a:bodyPr wrap="none" rtlCol="0">
            <a:spAutoFit/>
          </a:bodyPr>
          <a:lstStyle/>
          <a:p>
            <a:r>
              <a:rPr lang="en-US" altLang="zh-CN" dirty="0"/>
              <a:t>Detection:</a:t>
            </a:r>
          </a:p>
          <a:p>
            <a:endParaRPr lang="en-US" dirty="0"/>
          </a:p>
          <a:p>
            <a:r>
              <a:rPr lang="en-US" altLang="zh-CN" dirty="0"/>
              <a:t>Input:</a:t>
            </a:r>
            <a:r>
              <a:rPr lang="zh-CN" altLang="en-US" dirty="0"/>
              <a:t> </a:t>
            </a:r>
            <a:r>
              <a:rPr lang="en-US" altLang="zh-CN" dirty="0"/>
              <a:t>image</a:t>
            </a:r>
          </a:p>
          <a:p>
            <a:r>
              <a:rPr lang="en-US" altLang="zh-CN" dirty="0"/>
              <a:t>Output: boxes with labels</a:t>
            </a:r>
          </a:p>
          <a:p>
            <a:r>
              <a:rPr lang="en-US" altLang="zh-CN" dirty="0"/>
              <a:t>Evaluation: </a:t>
            </a:r>
            <a:r>
              <a:rPr lang="en-US" altLang="zh-CN" dirty="0" err="1"/>
              <a:t>IoU</a:t>
            </a:r>
            <a:endParaRPr lang="en-US" dirty="0"/>
          </a:p>
        </p:txBody>
      </p:sp>
      <p:sp>
        <p:nvSpPr>
          <p:cNvPr id="6" name="TextBox 5">
            <a:extLst>
              <a:ext uri="{FF2B5EF4-FFF2-40B4-BE49-F238E27FC236}">
                <a16:creationId xmlns:a16="http://schemas.microsoft.com/office/drawing/2014/main" id="{18E0CE45-8810-D144-94C7-CCE2439CCA3A}"/>
              </a:ext>
            </a:extLst>
          </p:cNvPr>
          <p:cNvSpPr txBox="1"/>
          <p:nvPr/>
        </p:nvSpPr>
        <p:spPr>
          <a:xfrm>
            <a:off x="6025230" y="1792466"/>
            <a:ext cx="2763898" cy="1477328"/>
          </a:xfrm>
          <a:prstGeom prst="rect">
            <a:avLst/>
          </a:prstGeom>
          <a:noFill/>
        </p:spPr>
        <p:txBody>
          <a:bodyPr wrap="none" rtlCol="0">
            <a:spAutoFit/>
          </a:bodyPr>
          <a:lstStyle/>
          <a:p>
            <a:r>
              <a:rPr lang="en-US" altLang="zh-CN" dirty="0"/>
              <a:t>Segmentation:</a:t>
            </a:r>
          </a:p>
          <a:p>
            <a:endParaRPr lang="en-US" dirty="0"/>
          </a:p>
          <a:p>
            <a:r>
              <a:rPr lang="en-US" altLang="zh-CN" dirty="0"/>
              <a:t>Input:</a:t>
            </a:r>
            <a:r>
              <a:rPr lang="zh-CN" altLang="en-US" dirty="0"/>
              <a:t> </a:t>
            </a:r>
            <a:r>
              <a:rPr lang="en-US" altLang="zh-CN" dirty="0"/>
              <a:t>image</a:t>
            </a:r>
          </a:p>
          <a:p>
            <a:r>
              <a:rPr lang="en-US" altLang="zh-CN" dirty="0"/>
              <a:t>Output: mask</a:t>
            </a:r>
            <a:r>
              <a:rPr lang="zh-CN" altLang="en-US" dirty="0"/>
              <a:t> </a:t>
            </a:r>
            <a:r>
              <a:rPr lang="en-US" altLang="zh-CN" dirty="0"/>
              <a:t>with</a:t>
            </a:r>
            <a:r>
              <a:rPr lang="zh-CN" altLang="en-US" dirty="0"/>
              <a:t> </a:t>
            </a:r>
            <a:r>
              <a:rPr lang="en-US" altLang="zh-CN" dirty="0"/>
              <a:t>label</a:t>
            </a:r>
          </a:p>
          <a:p>
            <a:r>
              <a:rPr lang="en-US" altLang="zh-CN" dirty="0"/>
              <a:t>Evaluation: </a:t>
            </a:r>
            <a:r>
              <a:rPr lang="en-US" altLang="zh-CN" dirty="0" err="1"/>
              <a:t>mIoU</a:t>
            </a:r>
            <a:r>
              <a:rPr lang="en-US" altLang="zh-CN" dirty="0"/>
              <a:t>,</a:t>
            </a:r>
            <a:r>
              <a:rPr lang="zh-CN" altLang="en-US" dirty="0"/>
              <a:t> </a:t>
            </a:r>
            <a:r>
              <a:rPr lang="en-US" altLang="zh-CN" dirty="0" err="1"/>
              <a:t>pixAcc</a:t>
            </a:r>
            <a:endParaRPr lang="en-US" dirty="0"/>
          </a:p>
        </p:txBody>
      </p:sp>
    </p:spTree>
    <p:extLst>
      <p:ext uri="{BB962C8B-B14F-4D97-AF65-F5344CB8AC3E}">
        <p14:creationId xmlns:p14="http://schemas.microsoft.com/office/powerpoint/2010/main" val="3674382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Mask</a:t>
            </a:r>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1B8202C7-3637-1946-96DC-FE5ADAB554B5}"/>
              </a:ext>
            </a:extLst>
          </p:cNvPr>
          <p:cNvPicPr>
            <a:picLocks noChangeAspect="1"/>
          </p:cNvPicPr>
          <p:nvPr/>
        </p:nvPicPr>
        <p:blipFill>
          <a:blip r:embed="rId2"/>
          <a:stretch>
            <a:fillRect/>
          </a:stretch>
        </p:blipFill>
        <p:spPr>
          <a:xfrm>
            <a:off x="1511757" y="1590945"/>
            <a:ext cx="5855368" cy="2972313"/>
          </a:xfrm>
          <a:prstGeom prst="rect">
            <a:avLst/>
          </a:prstGeom>
        </p:spPr>
      </p:pic>
    </p:spTree>
    <p:extLst>
      <p:ext uri="{BB962C8B-B14F-4D97-AF65-F5344CB8AC3E}">
        <p14:creationId xmlns:p14="http://schemas.microsoft.com/office/powerpoint/2010/main" val="2894139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err="1"/>
              <a:t>IoU</a:t>
            </a:r>
            <a:endParaRPr lang="en-US" altLang="zh-CN" dirty="0"/>
          </a:p>
          <a:p>
            <a:endParaRPr lang="en-US" altLang="zh-CN" dirty="0"/>
          </a:p>
          <a:p>
            <a:pPr marL="1085850" lvl="1" indent="-342900">
              <a:buFont typeface="Arial" panose="020B0604020202020204" pitchFamily="34" charset="0"/>
              <a:buChar char="•"/>
            </a:pPr>
            <a:endParaRPr lang="en-US" altLang="zh-CN" dirty="0"/>
          </a:p>
          <a:p>
            <a:pPr marL="1085850" lvl="1" indent="-342900">
              <a:buFont typeface="Arial" panose="020B0604020202020204" pitchFamily="34" charset="0"/>
              <a:buChar char="•"/>
            </a:pPr>
            <a:r>
              <a:rPr lang="en-US" altLang="zh-CN" dirty="0"/>
              <a:t>Similar</a:t>
            </a:r>
            <a:r>
              <a:rPr lang="zh-CN" altLang="en-US" dirty="0"/>
              <a:t> </a:t>
            </a:r>
            <a:r>
              <a:rPr lang="en-US" altLang="zh-CN" dirty="0"/>
              <a:t>to</a:t>
            </a:r>
            <a:r>
              <a:rPr lang="zh-CN" altLang="en-US" dirty="0"/>
              <a:t> </a:t>
            </a:r>
            <a:r>
              <a:rPr lang="en-US" altLang="zh-CN" dirty="0"/>
              <a:t>Detection</a:t>
            </a:r>
          </a:p>
          <a:p>
            <a:endParaRPr lang="en-US" altLang="zh-CN" dirty="0"/>
          </a:p>
          <a:p>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C4CB7852-6E75-DF4E-B710-1B647F9F8073}"/>
              </a:ext>
            </a:extLst>
          </p:cNvPr>
          <p:cNvPicPr>
            <a:picLocks noChangeAspect="1"/>
          </p:cNvPicPr>
          <p:nvPr/>
        </p:nvPicPr>
        <p:blipFill>
          <a:blip r:embed="rId2"/>
          <a:stretch>
            <a:fillRect/>
          </a:stretch>
        </p:blipFill>
        <p:spPr>
          <a:xfrm>
            <a:off x="4154905" y="1009332"/>
            <a:ext cx="4387188" cy="1646842"/>
          </a:xfrm>
          <a:prstGeom prst="rect">
            <a:avLst/>
          </a:prstGeom>
        </p:spPr>
      </p:pic>
      <p:pic>
        <p:nvPicPr>
          <p:cNvPr id="6" name="Picture 5">
            <a:extLst>
              <a:ext uri="{FF2B5EF4-FFF2-40B4-BE49-F238E27FC236}">
                <a16:creationId xmlns:a16="http://schemas.microsoft.com/office/drawing/2014/main" id="{4A9F3562-6BD7-FC49-9B9C-F0021BE77EF9}"/>
              </a:ext>
            </a:extLst>
          </p:cNvPr>
          <p:cNvPicPr>
            <a:picLocks noChangeAspect="1"/>
          </p:cNvPicPr>
          <p:nvPr/>
        </p:nvPicPr>
        <p:blipFill>
          <a:blip r:embed="rId3"/>
          <a:stretch>
            <a:fillRect/>
          </a:stretch>
        </p:blipFill>
        <p:spPr>
          <a:xfrm>
            <a:off x="4158904" y="2829705"/>
            <a:ext cx="4383190" cy="1629999"/>
          </a:xfrm>
          <a:prstGeom prst="rect">
            <a:avLst/>
          </a:prstGeom>
        </p:spPr>
      </p:pic>
    </p:spTree>
    <p:extLst>
      <p:ext uri="{BB962C8B-B14F-4D97-AF65-F5344CB8AC3E}">
        <p14:creationId xmlns:p14="http://schemas.microsoft.com/office/powerpoint/2010/main" val="1298926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Popular</a:t>
            </a:r>
            <a:r>
              <a:rPr lang="zh-CN" altLang="en-US" dirty="0"/>
              <a:t> </a:t>
            </a:r>
            <a:r>
              <a:rPr lang="en-US" altLang="zh-CN" dirty="0"/>
              <a:t>models</a:t>
            </a:r>
            <a:endParaRPr lang="en-US" dirty="0"/>
          </a:p>
          <a:p>
            <a:pPr lvl="1"/>
            <a:endParaRPr lang="en-US" dirty="0"/>
          </a:p>
          <a:p>
            <a:pPr marL="342900" indent="-342900">
              <a:buFont typeface="Arial" panose="020B0604020202020204" pitchFamily="34" charset="0"/>
              <a:buChar char="•"/>
            </a:pPr>
            <a:r>
              <a:rPr lang="en-US" altLang="zh-CN" dirty="0"/>
              <a:t>Semantic</a:t>
            </a:r>
            <a:r>
              <a:rPr lang="zh-CN" altLang="en-US" dirty="0"/>
              <a:t> </a:t>
            </a:r>
            <a:r>
              <a:rPr lang="en-US" altLang="zh-CN" dirty="0"/>
              <a:t>Segmentation</a:t>
            </a:r>
            <a:endParaRPr lang="en-US" dirty="0"/>
          </a:p>
          <a:p>
            <a:pPr lvl="1"/>
            <a:r>
              <a:rPr lang="en-US" altLang="zh-CN" dirty="0"/>
              <a:t>FCN</a:t>
            </a:r>
          </a:p>
          <a:p>
            <a:pPr lvl="1"/>
            <a:r>
              <a:rPr lang="en-US" altLang="zh-CN" dirty="0" err="1"/>
              <a:t>PSPNet</a:t>
            </a:r>
            <a:endParaRPr lang="en-US" altLang="zh-CN" dirty="0"/>
          </a:p>
          <a:p>
            <a:pPr lvl="1"/>
            <a:r>
              <a:rPr lang="en-US" altLang="zh-CN" dirty="0" err="1"/>
              <a:t>DeepLab</a:t>
            </a:r>
            <a:r>
              <a:rPr lang="zh-CN" altLang="en-US" dirty="0"/>
              <a:t> </a:t>
            </a:r>
            <a:r>
              <a:rPr lang="en-US" altLang="zh-CN" dirty="0"/>
              <a:t>v3</a:t>
            </a:r>
          </a:p>
          <a:p>
            <a:pPr marL="342900" indent="-342900">
              <a:buFont typeface="Arial" panose="020B0604020202020204" pitchFamily="34" charset="0"/>
              <a:buChar char="•"/>
            </a:pPr>
            <a:r>
              <a:rPr lang="en-US" altLang="zh-CN" dirty="0"/>
              <a:t>Instance</a:t>
            </a:r>
            <a:r>
              <a:rPr lang="zh-CN" altLang="en-US" dirty="0"/>
              <a:t> </a:t>
            </a:r>
            <a:r>
              <a:rPr lang="en-US" altLang="zh-CN" dirty="0"/>
              <a:t>Segmentation</a:t>
            </a:r>
          </a:p>
          <a:p>
            <a:pPr lvl="1"/>
            <a:r>
              <a:rPr lang="en-US" altLang="zh-CN" dirty="0"/>
              <a:t>Mask R-CNN</a:t>
            </a:r>
          </a:p>
          <a:p>
            <a:pPr marL="342900" indent="-342900">
              <a:buFont typeface="Arial" panose="020B0604020202020204" pitchFamily="34" charset="0"/>
              <a:buChar char="•"/>
            </a:pPr>
            <a:endParaRPr lang="en-US" altLang="zh-CN" dirty="0"/>
          </a:p>
        </p:txBody>
      </p:sp>
    </p:spTree>
    <p:extLst>
      <p:ext uri="{BB962C8B-B14F-4D97-AF65-F5344CB8AC3E}">
        <p14:creationId xmlns:p14="http://schemas.microsoft.com/office/powerpoint/2010/main" val="1929896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D56-678E-E54F-985E-8EDB05D5439C}"/>
              </a:ext>
            </a:extLst>
          </p:cNvPr>
          <p:cNvSpPr>
            <a:spLocks noGrp="1"/>
          </p:cNvSpPr>
          <p:nvPr>
            <p:ph type="title"/>
          </p:nvPr>
        </p:nvSpPr>
        <p:spPr/>
        <p:txBody>
          <a:bodyPr/>
          <a:lstStyle/>
          <a:p>
            <a:r>
              <a:rPr lang="en-US" altLang="zh-CN" dirty="0"/>
              <a:t>Segmentation </a:t>
            </a:r>
            <a:r>
              <a:rPr lang="en-US" dirty="0"/>
              <a:t>with Deep Learning</a:t>
            </a:r>
          </a:p>
        </p:txBody>
      </p:sp>
      <p:sp>
        <p:nvSpPr>
          <p:cNvPr id="3" name="Content Placeholder 2">
            <a:extLst>
              <a:ext uri="{FF2B5EF4-FFF2-40B4-BE49-F238E27FC236}">
                <a16:creationId xmlns:a16="http://schemas.microsoft.com/office/drawing/2014/main" id="{331B29A3-5C02-0946-AC3F-F28A87915315}"/>
              </a:ext>
            </a:extLst>
          </p:cNvPr>
          <p:cNvSpPr>
            <a:spLocks noGrp="1"/>
          </p:cNvSpPr>
          <p:nvPr>
            <p:ph idx="1"/>
          </p:nvPr>
        </p:nvSpPr>
        <p:spPr/>
        <p:txBody>
          <a:bodyPr/>
          <a:lstStyle/>
          <a:p>
            <a:r>
              <a:rPr lang="en-US" altLang="zh-CN" dirty="0"/>
              <a:t>FCN: Fully Convolutional Network</a:t>
            </a:r>
            <a:endParaRPr lang="en-US" dirty="0"/>
          </a:p>
          <a:p>
            <a:pPr lvl="1"/>
            <a:endParaRPr lang="en-US" dirty="0"/>
          </a:p>
          <a:p>
            <a:pPr marL="342900" indent="-342900">
              <a:buFont typeface="Arial" panose="020B0604020202020204" pitchFamily="34" charset="0"/>
              <a:buChar char="•"/>
            </a:pPr>
            <a:endParaRPr lang="en-US" altLang="zh-CN" dirty="0"/>
          </a:p>
        </p:txBody>
      </p:sp>
      <p:pic>
        <p:nvPicPr>
          <p:cNvPr id="5" name="Picture 4">
            <a:extLst>
              <a:ext uri="{FF2B5EF4-FFF2-40B4-BE49-F238E27FC236}">
                <a16:creationId xmlns:a16="http://schemas.microsoft.com/office/drawing/2014/main" id="{EDB954AB-658A-7947-819D-9560C5B7252D}"/>
              </a:ext>
            </a:extLst>
          </p:cNvPr>
          <p:cNvPicPr>
            <a:picLocks noChangeAspect="1"/>
          </p:cNvPicPr>
          <p:nvPr/>
        </p:nvPicPr>
        <p:blipFill>
          <a:blip r:embed="rId2"/>
          <a:stretch>
            <a:fillRect/>
          </a:stretch>
        </p:blipFill>
        <p:spPr>
          <a:xfrm>
            <a:off x="1776451" y="1600212"/>
            <a:ext cx="5325980" cy="2963046"/>
          </a:xfrm>
          <a:prstGeom prst="rect">
            <a:avLst/>
          </a:prstGeom>
        </p:spPr>
      </p:pic>
    </p:spTree>
    <p:extLst>
      <p:ext uri="{BB962C8B-B14F-4D97-AF65-F5344CB8AC3E}">
        <p14:creationId xmlns:p14="http://schemas.microsoft.com/office/powerpoint/2010/main" val="4007272939"/>
      </p:ext>
    </p:extLst>
  </p:cSld>
  <p:clrMapOvr>
    <a:masterClrMapping/>
  </p:clrMapOvr>
</p:sld>
</file>

<file path=ppt/theme/theme1.xml><?xml version="1.0" encoding="utf-8"?>
<a:theme xmlns:a="http://schemas.openxmlformats.org/drawingml/2006/main" name="DeckTemplate-AWS">
  <a:themeElements>
    <a:clrScheme name="ユーザー定義 3">
      <a:dk1>
        <a:srgbClr val="15243D"/>
      </a:dk1>
      <a:lt1>
        <a:srgbClr val="FFFFFF"/>
      </a:lt1>
      <a:dk2>
        <a:srgbClr val="15243D"/>
      </a:dk2>
      <a:lt2>
        <a:srgbClr val="FEFFFF"/>
      </a:lt2>
      <a:accent1>
        <a:srgbClr val="FF9A00"/>
      </a:accent1>
      <a:accent2>
        <a:srgbClr val="00A1C9"/>
      </a:accent2>
      <a:accent3>
        <a:srgbClr val="007DBC"/>
      </a:accent3>
      <a:accent4>
        <a:srgbClr val="69AF34"/>
      </a:accent4>
      <a:accent5>
        <a:srgbClr val="EB5F07"/>
      </a:accent5>
      <a:accent6>
        <a:srgbClr val="545B64"/>
      </a:accent6>
      <a:hlink>
        <a:srgbClr val="007EBB"/>
      </a:hlink>
      <a:folHlink>
        <a:srgbClr val="007EBB"/>
      </a:folHlink>
    </a:clrScheme>
    <a:fontScheme name="Custom 2">
      <a:majorFont>
        <a:latin typeface="Amazon Ember"/>
        <a:ea typeface="Noto Sans CJK JP Regular"/>
        <a:cs typeface=""/>
      </a:majorFont>
      <a:minorFont>
        <a:latin typeface="Amazon Ember"/>
        <a:ea typeface="Noto Sans CJK JP Regular"/>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_Template" id="{D7482641-227B-FE4F-B593-A702DB708CB0}" vid="{A736CBA4-7675-BE48-8335-EB2CF8FAF9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DeckTemplate-AWS</Template>
  <TotalTime>490</TotalTime>
  <Words>1611</Words>
  <Application>Microsoft Macintosh PowerPoint</Application>
  <PresentationFormat>On-screen Show (16:9)</PresentationFormat>
  <Paragraphs>344</Paragraphs>
  <Slides>47</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Noto Sans CJK JP Bold</vt:lpstr>
      <vt:lpstr>Noto Sans CJK JP Regular</vt:lpstr>
      <vt:lpstr>宋体</vt:lpstr>
      <vt:lpstr>Amazon Ember</vt:lpstr>
      <vt:lpstr>Amazon Ember Light</vt:lpstr>
      <vt:lpstr>Amazon Ember Regular</vt:lpstr>
      <vt:lpstr>Arial</vt:lpstr>
      <vt:lpstr>Calibri</vt:lpstr>
      <vt:lpstr>Cambria Math</vt:lpstr>
      <vt:lpstr>Consolas</vt:lpstr>
      <vt:lpstr>Lucida Console</vt:lpstr>
      <vt:lpstr>Times New Roman</vt:lpstr>
      <vt:lpstr>DeckTemplate-AWS</vt:lpstr>
      <vt:lpstr>PowerPoint Presentation</vt:lpstr>
      <vt:lpstr>What is segmentation?</vt:lpstr>
      <vt:lpstr>Why Segmentation?</vt:lpstr>
      <vt:lpstr>Segmentation</vt:lpstr>
      <vt:lpstr>Segmentation with Deep Learning</vt:lpstr>
      <vt:lpstr>Segmentation with Deep Learning</vt:lpstr>
      <vt:lpstr>Segmentation with Deep Learning</vt:lpstr>
      <vt:lpstr>Segmentation with Deep Learning</vt:lpstr>
      <vt:lpstr>Segmentation with Deep Learning</vt:lpstr>
      <vt:lpstr>Segmentation with Deep Learning</vt:lpstr>
      <vt:lpstr>Segmentation with Deep Learning</vt:lpstr>
      <vt:lpstr>Segmentation with Deep Learning</vt:lpstr>
      <vt:lpstr>Segmentation with Deep Learning</vt:lpstr>
      <vt:lpstr>Segmentation with Deep Learning</vt:lpstr>
      <vt:lpstr>Segmentation with Deep Learning</vt:lpstr>
      <vt:lpstr>Segmentation with Deep Learning</vt:lpstr>
      <vt:lpstr>Segmentation with Deep Learning</vt:lpstr>
      <vt:lpstr>Segmentation with Deep Learning</vt:lpstr>
      <vt:lpstr>Segmentation with Deep Learning</vt:lpstr>
      <vt:lpstr>Segmentation with Deep Learning</vt:lpstr>
      <vt:lpstr>PowerPoint Presentation</vt:lpstr>
      <vt:lpstr>Segmentation with GluonCV</vt:lpstr>
      <vt:lpstr>Segmentation with GluonCV</vt:lpstr>
      <vt:lpstr>Segmentation with GluonCV</vt:lpstr>
      <vt:lpstr>Segmentation with GluonCV</vt:lpstr>
      <vt:lpstr>Segmentation with GluonCV</vt:lpstr>
      <vt:lpstr>Semantic Segmentation</vt:lpstr>
      <vt:lpstr>Metrics in Semantic Segmentation</vt:lpstr>
      <vt:lpstr>Available Segmentation Models in GluonCV</vt:lpstr>
      <vt:lpstr>FCN: Fully Convolutional Network</vt:lpstr>
      <vt:lpstr>Visualize FCN Activations</vt:lpstr>
      <vt:lpstr>Fractionally-Strided Convolution</vt:lpstr>
      <vt:lpstr>Segmentation with Deep Learning</vt:lpstr>
      <vt:lpstr>Segmentation with Deep Learning</vt:lpstr>
      <vt:lpstr>Dilated/Atrous Convolution</vt:lpstr>
      <vt:lpstr>Network Dilation Strategy</vt:lpstr>
      <vt:lpstr>Segmentation with Deep Learning</vt:lpstr>
      <vt:lpstr>Standard BN and Data Parallelism</vt:lpstr>
      <vt:lpstr>Cross-GPU Batch Norm (“Sync twice”)</vt:lpstr>
      <vt:lpstr>Cross-GPU Batch Norm (“Sync once”)</vt:lpstr>
      <vt:lpstr>PSPNet: Pyramid Scene Parsing Network</vt:lpstr>
      <vt:lpstr>DeepLab V3</vt:lpstr>
      <vt:lpstr>Additional Thoughts on PSPNet vs. DeepLab V3</vt:lpstr>
      <vt:lpstr>Additional Thoughts Co-occurrent Features</vt:lpstr>
      <vt:lpstr>Segmentation with GluonCV</vt:lpstr>
      <vt:lpstr>Thank you!</vt:lpstr>
      <vt:lpstr>Segmentation with GluonCV</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37</cp:revision>
  <dcterms:created xsi:type="dcterms:W3CDTF">2018-12-13T23:42:40Z</dcterms:created>
  <dcterms:modified xsi:type="dcterms:W3CDTF">2019-02-14T19:21:06Z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